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7" r:id="rId2"/>
    <p:sldId id="415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394" r:id="rId11"/>
    <p:sldId id="402" r:id="rId12"/>
    <p:sldId id="404" r:id="rId13"/>
    <p:sldId id="374" r:id="rId14"/>
    <p:sldId id="390" r:id="rId15"/>
    <p:sldId id="395" r:id="rId16"/>
    <p:sldId id="381" r:id="rId17"/>
    <p:sldId id="414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3"/>
            <p14:sldId id="409"/>
            <p14:sldId id="412"/>
            <p14:sldId id="399"/>
            <p14:sldId id="400"/>
            <p14:sldId id="411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390"/>
            <p14:sldId id="395"/>
            <p14:sldId id="388"/>
            <p14:sldId id="387"/>
            <p14:sldId id="381"/>
            <p14:sldId id="379"/>
            <p14:sldId id="382"/>
            <p14:sldId id="380"/>
            <p14:sldId id="359"/>
            <p14:sldId id="286"/>
            <p14:sldId id="363"/>
            <p14:sldId id="360"/>
            <p14:sldId id="361"/>
            <p14:sldId id="362"/>
            <p14:sldId id="357"/>
            <p14:sldId id="358"/>
            <p14:sldId id="334"/>
            <p14:sldId id="336"/>
            <p14:sldId id="338"/>
            <p14:sldId id="339"/>
            <p14:sldId id="337"/>
            <p14:sldId id="335"/>
            <p14:sldId id="340"/>
            <p14:sldId id="342"/>
            <p14:sldId id="343"/>
            <p14:sldId id="341"/>
            <p14:sldId id="333"/>
            <p14:sldId id="331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4"/>
    <p:restoredTop sz="94719"/>
  </p:normalViewPr>
  <p:slideViewPr>
    <p:cSldViewPr snapToGrid="0">
      <p:cViewPr>
        <p:scale>
          <a:sx n="100" d="100"/>
          <a:sy n="100" d="100"/>
        </p:scale>
        <p:origin x="-1560" y="-2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685003939119424"/>
          <c:y val="9.0156754660335833E-2"/>
          <c:w val="0.26130368841143753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эл.энергией,паром и газом</c:v>
                </c:pt>
                <c:pt idx="1">
                  <c:v>добыча полезных ископаемых</c:v>
                </c:pt>
                <c:pt idx="2">
                  <c:v>обрабатывающее производство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0.98399999999999999</c:v>
                </c:pt>
                <c:pt idx="1">
                  <c:v>0.50700000000000001</c:v>
                </c:pt>
                <c:pt idx="2">
                  <c:v>0.72599999999999998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showVal val="1"/>
        </c:dLbls>
        <c:gapWidth val="182"/>
        <c:axId val="55108352"/>
        <c:axId val="55109888"/>
      </c:barChart>
      <c:catAx>
        <c:axId val="55108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1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109888"/>
        <c:crosses val="autoZero"/>
        <c:auto val="1"/>
        <c:lblAlgn val="ctr"/>
        <c:lblOffset val="100"/>
      </c:catAx>
      <c:valAx>
        <c:axId val="55109888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551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31206213874123"/>
          <c:y val="9.0156754660335819E-2"/>
          <c:w val="0.41854047734500444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Pt>
            <c:idx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1">
                  <c:v>84833.7</c:v>
                </c:pt>
                <c:pt idx="2">
                  <c:v>73262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showVal val="1"/>
        </c:dLbls>
        <c:gapWidth val="182"/>
        <c:axId val="59328000"/>
        <c:axId val="59329536"/>
      </c:barChart>
      <c:catAx>
        <c:axId val="59328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329536"/>
        <c:crosses val="autoZero"/>
        <c:auto val="1"/>
        <c:lblAlgn val="ctr"/>
        <c:lblOffset val="100"/>
      </c:catAx>
      <c:valAx>
        <c:axId val="59329536"/>
        <c:scaling>
          <c:orientation val="minMax"/>
        </c:scaling>
        <c:delete val="1"/>
        <c:axPos val="b"/>
        <c:numFmt formatCode="#,##0\ [$₽-419]" sourceLinked="1"/>
        <c:majorTickMark val="none"/>
        <c:tickLblPos val="none"/>
        <c:crossAx val="5932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"/>
          <c:y val="9.0156754660335819E-2"/>
          <c:w val="0.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обеспечение электрической энергией, газом и паром</c:v>
                </c:pt>
                <c:pt idx="2">
                  <c:v> соцобеспечение, безопасность</c:v>
                </c:pt>
                <c:pt idx="3">
                  <c:v>торговля оптовая и розничная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98927</c:v>
                </c:pt>
                <c:pt idx="1">
                  <c:v>80574</c:v>
                </c:pt>
                <c:pt idx="2">
                  <c:v>73566</c:v>
                </c:pt>
                <c:pt idx="3">
                  <c:v>72363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showVal val="1"/>
        </c:dLbls>
        <c:gapWidth val="113"/>
        <c:overlap val="-18"/>
        <c:axId val="59594240"/>
        <c:axId val="59595776"/>
      </c:barChart>
      <c:catAx>
        <c:axId val="59594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595776"/>
        <c:crosses val="autoZero"/>
        <c:auto val="1"/>
        <c:lblAlgn val="ctr"/>
        <c:lblOffset val="100"/>
      </c:catAx>
      <c:valAx>
        <c:axId val="59595776"/>
        <c:scaling>
          <c:orientation val="minMax"/>
        </c:scaling>
        <c:delete val="1"/>
        <c:axPos val="b"/>
        <c:numFmt formatCode="#,##0\ [$₽-419]" sourceLinked="1"/>
        <c:majorTickMark val="none"/>
        <c:tickLblPos val="none"/>
        <c:crossAx val="5959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11.06.2026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4</a:t>
            </a:fld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632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357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834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378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606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56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011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462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11.06.2026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svg"/><Relationship Id="rId5" Type="http://schemas.openxmlformats.org/officeDocument/2006/relationships/image" Target="../media/image49.png"/><Relationship Id="rId10" Type="http://schemas.openxmlformats.org/officeDocument/2006/relationships/image" Target="../media/image131.svg"/><Relationship Id="rId4" Type="http://schemas.openxmlformats.org/officeDocument/2006/relationships/image" Target="../media/image127.sv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166.svg"/><Relationship Id="rId3" Type="http://schemas.openxmlformats.org/officeDocument/2006/relationships/hyperlink" Target="https://kareliainvest.ru/" TargetMode="External"/><Relationship Id="rId21" Type="http://schemas.openxmlformats.org/officeDocument/2006/relationships/image" Target="../media/image55.svg"/><Relationship Id="rId7" Type="http://schemas.openxmlformats.org/officeDocument/2006/relationships/image" Target="../media/image54.png"/><Relationship Id="rId12" Type="http://schemas.openxmlformats.org/officeDocument/2006/relationships/image" Target="../media/image160.sv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7.svg"/><Relationship Id="rId11" Type="http://schemas.openxmlformats.org/officeDocument/2006/relationships/image" Target="../media/image29.png"/><Relationship Id="rId5" Type="http://schemas.openxmlformats.org/officeDocument/2006/relationships/image" Target="../media/image53.png"/><Relationship Id="rId10" Type="http://schemas.openxmlformats.org/officeDocument/2006/relationships/image" Target="../media/image159.svg"/><Relationship Id="rId19" Type="http://schemas.openxmlformats.org/officeDocument/2006/relationships/image" Target="../media/image27.png"/><Relationship Id="rId4" Type="http://schemas.openxmlformats.org/officeDocument/2006/relationships/hyperlink" Target="https://suojarvi.ru/working/ekonomik/culture/perechen-munitsipalnogo-imuschestva-dlja-msp/" TargetMode="External"/><Relationship Id="rId22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tel:88142672064" TargetMode="External"/><Relationship Id="rId7" Type="http://schemas.openxmlformats.org/officeDocument/2006/relationships/hyperlink" Target="mailto:info@mb10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88001002980" TargetMode="External"/><Relationship Id="rId11" Type="http://schemas.openxmlformats.org/officeDocument/2006/relationships/image" Target="../media/image60.jpeg"/><Relationship Id="rId5" Type="http://schemas.openxmlformats.org/officeDocument/2006/relationships/hyperlink" Target="tel:88142445400" TargetMode="External"/><Relationship Id="rId10" Type="http://schemas.openxmlformats.org/officeDocument/2006/relationships/image" Target="../media/image59.jpeg"/><Relationship Id="rId4" Type="http://schemas.openxmlformats.org/officeDocument/2006/relationships/hyperlink" Target="mailto:export@kr-rk.ru" TargetMode="External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.karelia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mcx.gov.karelia.ru/" TargetMode="External"/><Relationship Id="rId4" Type="http://schemas.openxmlformats.org/officeDocument/2006/relationships/hyperlink" Target="https://property.gov.kareli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svg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8" Type="http://schemas.openxmlformats.org/officeDocument/2006/relationships/image" Target="../media/image57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49.svg"/><Relationship Id="rId19" Type="http://schemas.openxmlformats.org/officeDocument/2006/relationships/image" Target="../media/image29.png"/><Relationship Id="rId4" Type="http://schemas.openxmlformats.org/officeDocument/2006/relationships/image" Target="../media/image43.svg"/><Relationship Id="rId9" Type="http://schemas.openxmlformats.org/officeDocument/2006/relationships/image" Target="../media/image24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31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39.jpeg"/><Relationship Id="rId3" Type="http://schemas.openxmlformats.org/officeDocument/2006/relationships/image" Target="../media/image34.jpeg"/><Relationship Id="rId21" Type="http://schemas.openxmlformats.org/officeDocument/2006/relationships/image" Target="../media/image42.jpeg"/><Relationship Id="rId12" Type="http://schemas.openxmlformats.org/officeDocument/2006/relationships/image" Target="../media/image91.sv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sv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5" Type="http://schemas.openxmlformats.org/officeDocument/2006/relationships/image" Target="../media/image37.png"/><Relationship Id="rId10" Type="http://schemas.openxmlformats.org/officeDocument/2006/relationships/image" Target="../media/image89.svg"/><Relationship Id="rId19" Type="http://schemas.openxmlformats.org/officeDocument/2006/relationships/image" Target="../media/image40.jpeg"/><Relationship Id="rId4" Type="http://schemas.openxmlformats.org/officeDocument/2006/relationships/image" Target="../media/image35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287" y="1256553"/>
            <a:ext cx="6396174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Администрацией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50" y="291222"/>
            <a:ext cx="434709" cy="434709"/>
          </a:xfrm>
          <a:prstGeom prst="rect">
            <a:avLst/>
          </a:prstGeom>
        </p:spPr>
      </p:pic>
      <p:pic>
        <p:nvPicPr>
          <p:cNvPr id="13" name="Picture 4" descr="C:\Users\Nadezhda\Desktop\suojarvi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04925"/>
            <a:ext cx="1526479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C3C2B3C-A957-C783-F1D7-1B611D3F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476375"/>
            <a:ext cx="2809875" cy="2199740"/>
          </a:xfrm>
          <a:custGeom>
            <a:avLst/>
            <a:gdLst>
              <a:gd name="connsiteX0" fmla="*/ 204785 w 2976560"/>
              <a:gd name="connsiteY0" fmla="*/ 0 h 2356831"/>
              <a:gd name="connsiteX1" fmla="*/ 2771775 w 2976560"/>
              <a:gd name="connsiteY1" fmla="*/ 0 h 2356831"/>
              <a:gd name="connsiteX2" fmla="*/ 2976560 w 2976560"/>
              <a:gd name="connsiteY2" fmla="*/ 204785 h 2356831"/>
              <a:gd name="connsiteX3" fmla="*/ 2976560 w 2976560"/>
              <a:gd name="connsiteY3" fmla="*/ 2356831 h 2356831"/>
              <a:gd name="connsiteX4" fmla="*/ 0 w 2976560"/>
              <a:gd name="connsiteY4" fmla="*/ 2356831 h 2356831"/>
              <a:gd name="connsiteX5" fmla="*/ 0 w 2976560"/>
              <a:gd name="connsiteY5" fmla="*/ 204785 h 2356831"/>
              <a:gd name="connsiteX6" fmla="*/ 204785 w 2976560"/>
              <a:gd name="connsiteY6" fmla="*/ 0 h 235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560" h="2356831">
                <a:moveTo>
                  <a:pt x="204785" y="0"/>
                </a:moveTo>
                <a:lnTo>
                  <a:pt x="2771775" y="0"/>
                </a:lnTo>
                <a:cubicBezTo>
                  <a:pt x="2884875" y="0"/>
                  <a:pt x="2976560" y="91685"/>
                  <a:pt x="2976560" y="204785"/>
                </a:cubicBezTo>
                <a:lnTo>
                  <a:pt x="2976560" y="2356831"/>
                </a:lnTo>
                <a:lnTo>
                  <a:pt x="0" y="2356831"/>
                </a:lnTo>
                <a:lnTo>
                  <a:pt x="0" y="204785"/>
                </a:lnTo>
                <a:cubicBezTo>
                  <a:pt x="0" y="91685"/>
                  <a:pt x="91685" y="0"/>
                  <a:pt x="204785" y="0"/>
                </a:cubicBezTo>
                <a:close/>
              </a:path>
            </a:pathLst>
          </a:custGeom>
        </p:spPr>
      </p:pic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2652016" y="3462985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Sup-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заплыв в г. Суоярви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7051059" y="4037820"/>
            <a:ext cx="23931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Республики Карелия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Суоярви 29 августа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51058" y="4949908"/>
            <a:ext cx="2393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города, ремонт памятников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</a:t>
            </a:r>
            <a:endParaRPr lang="ru-RU" sz="9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CC857-D470-2C25-1213-6644A90B3344}"/>
              </a:ext>
            </a:extLst>
          </p:cNvPr>
          <p:cNvSpPr txBox="1"/>
          <p:nvPr/>
        </p:nvSpPr>
        <p:spPr>
          <a:xfrm>
            <a:off x="5626740" y="3016708"/>
            <a:ext cx="694107" cy="66172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«Колласъярви — память поколений» (Июль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2026)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645823-3F3F-E5A0-0E3E-A266C73C7D03}"/>
              </a:ext>
            </a:extLst>
          </p:cNvPr>
          <p:cNvSpPr txBox="1"/>
          <p:nvPr/>
        </p:nvSpPr>
        <p:spPr>
          <a:xfrm>
            <a:off x="2652013" y="5632147"/>
            <a:ext cx="847706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«Этнокультурный фестиваль </a:t>
            </a:r>
            <a:r>
              <a:rPr lang="en-US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EloKuu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29 августа 2026 года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E66BC2-F2F8-59E6-5B96-45775CFB9196}"/>
              </a:ext>
            </a:extLst>
          </p:cNvPr>
          <p:cNvSpPr txBox="1"/>
          <p:nvPr/>
        </p:nvSpPr>
        <p:spPr>
          <a:xfrm>
            <a:off x="5631612" y="5426037"/>
            <a:ext cx="694107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спортивный фестиваль в г. Суоярви –                       27 июня 2026 года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15D8FF0-312F-0364-2E0C-35B630F22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841" y="4094464"/>
            <a:ext cx="1713410" cy="1926621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8C9908-DDBB-95F1-4E8D-02ADC5F4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325" y="1562100"/>
            <a:ext cx="1695600" cy="222885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3DD2700-A571-94E3-0A7B-00460B7B1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21" y="1525351"/>
            <a:ext cx="1676760" cy="226080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236D0B3-AA91-ED0A-8E6B-57CCBF4D9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43" y="3962400"/>
            <a:ext cx="1725858" cy="2162175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2022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563880" y="1956987"/>
            <a:ext cx="9199522" cy="2813133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752906"/>
              </p:ext>
            </p:extLst>
          </p:nvPr>
        </p:nvGraphicFramePr>
        <p:xfrm>
          <a:off x="627015" y="1376762"/>
          <a:ext cx="9136390" cy="504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123910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Отгружено/</a:t>
                      </a:r>
                    </a:p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произведено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товара, тонн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Запкареллес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Лесозаготовка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2 217 000,0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Форест-Тревел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Лесозаготовка, </a:t>
                      </a:r>
                      <a:r>
                        <a:rPr lang="ru-RU" sz="12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леспопиление</a:t>
                      </a: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лесоводство, деятельность по перевозке грузов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Бюро»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щебня и гравия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«Мама Карелия»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 заготовка дикорастущих плодов, ягод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47,58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«Суоярвский хлебозавод»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хлебобулочных изделий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Укса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Воспроизводство пресноводных биоресурсов искусственное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894,3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17986"/>
              </p:ext>
            </p:extLst>
          </p:nvPr>
        </p:nvGraphicFramePr>
        <p:xfrm>
          <a:off x="627015" y="1376761"/>
          <a:ext cx="9136390" cy="48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7025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143849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spc="-1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kern="1200" spc="-1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Форест-Тревел</a:t>
                      </a:r>
                      <a:r>
                        <a:rPr lang="ru-RU" sz="1200" b="1" i="0" kern="1200" spc="-1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kern="1200" spc="-1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«Модернизация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реконструкция производственных мощностей по переработке древесины в Суоярвском и Медвежьегорском районах Республики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Карелия»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95253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Укса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туризма вблизи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п. </a:t>
                      </a:r>
                      <a:r>
                        <a:rPr lang="ru-RU" sz="1200" b="0" i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Райконкоски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951686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«Альфа-Бизнес»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«Развитие и модернизация сети автозаправочных станций в Республике Карелия».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924739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«База отдыха «Дом Суоярви»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«Реконструкция зданий и обустройство гостиницы, ресторана на территории бывшего санатория-профилактория «Лесная поляна»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956864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:a16="http://schemas.microsoft.com/office/drawing/2014/main" xmlns="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7743" y="5600063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2795" y="4623432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xmlns="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218" y="2708737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xmlns="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0744" y="3791058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https://kareliainvest.ru/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https://suojarvi.ru/working/ekonomik/culture/perechen-munitsipalnogo-imuschestva-dlja-msp/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xmlns="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3435933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6356093" y="5963772"/>
            <a:ext cx="306348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свободных инвестиционных площадок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6049928" y="590669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1" name="Рисунок 100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73D98502-820C-1902-08F0-958A84826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96453" y="2046305"/>
            <a:ext cx="180000" cy="180000"/>
          </a:xfrm>
          <a:prstGeom prst="rect">
            <a:avLst/>
          </a:prstGeom>
        </p:spPr>
      </p:pic>
      <p:pic>
        <p:nvPicPr>
          <p:cNvPr id="112" name="Рисунок 111" descr="Производство со сплошной заливкой">
            <a:extLst>
              <a:ext uri="{FF2B5EF4-FFF2-40B4-BE49-F238E27FC236}">
                <a16:creationId xmlns:a16="http://schemas.microsoft.com/office/drawing/2014/main" xmlns="" id="{7FA22A1A-1844-6075-9A8E-698D2E42C7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29073" y="2335756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72590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28CB67B-99F6-62CC-86C1-A8ABE0B7D973}"/>
              </a:ext>
            </a:extLst>
          </p:cNvPr>
          <p:cNvSpPr txBox="1"/>
          <p:nvPr/>
        </p:nvSpPr>
        <p:spPr>
          <a:xfrm>
            <a:off x="3437634" y="2243613"/>
            <a:ext cx="1558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05818B8-E10D-8BD3-4D88-DBED1EE7520E}"/>
              </a:ext>
            </a:extLst>
          </p:cNvPr>
          <p:cNvSpPr txBox="1"/>
          <p:nvPr/>
        </p:nvSpPr>
        <p:spPr>
          <a:xfrm>
            <a:off x="3670709" y="2287087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1206327" y="345187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41,66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1214959" y="3997454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45,62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524248" y="3432361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8,28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482775" y="3977940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6936,68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5970" y="3473511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53270" y="3996765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xmlns="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111119" y="4024101"/>
            <a:ext cx="360000" cy="36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5937337" y="1377863"/>
          <a:ext cx="3569918" cy="4371584"/>
        </p:xfrm>
        <a:graphic>
          <a:graphicData uri="http://schemas.openxmlformats.org/presentationml/2006/ole">
            <p:oleObj spid="_x0000_s8193" name="Точечный рисунок" r:id="rId22" imgW="3315163" imgH="4142857" progId="PBrush">
              <p:embed/>
            </p:oleObj>
          </a:graphicData>
        </a:graphic>
      </p:graphicFrame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6638795" y="4008329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269267" y="3146121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809974" y="3749458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571979" y="2045918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397224" y="1489116"/>
            <a:ext cx="23541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участков земель с/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3" y="1401545"/>
            <a:ext cx="1752931" cy="443558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87904" y="153105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443558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035FA24-3445-92D9-8779-8906CA8356A4}"/>
              </a:ext>
            </a:extLst>
          </p:cNvPr>
          <p:cNvSpPr/>
          <p:nvPr/>
        </p:nvSpPr>
        <p:spPr>
          <a:xfrm>
            <a:off x="4255707" y="1338915"/>
            <a:ext cx="1894572" cy="4535792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6251681" y="1351441"/>
            <a:ext cx="1840133" cy="446063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Адрес: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г. Петрозаводск, </a:t>
            </a:r>
            <a:r>
              <a:rPr lang="ru-RU" sz="800" dirty="0" err="1" smtClean="0">
                <a:solidFill>
                  <a:schemeClr val="tx1"/>
                </a:solidFill>
              </a:rPr>
              <a:t>наб</a:t>
            </a:r>
            <a:r>
              <a:rPr lang="ru-RU" sz="800" dirty="0" smtClean="0">
                <a:solidFill>
                  <a:schemeClr val="tx1"/>
                </a:solidFill>
              </a:rPr>
              <a:t>. </a:t>
            </a:r>
            <a:r>
              <a:rPr lang="ru-RU" sz="800" dirty="0" err="1" smtClean="0">
                <a:solidFill>
                  <a:schemeClr val="tx1"/>
                </a:solidFill>
              </a:rPr>
              <a:t>Гюллинга</a:t>
            </a:r>
            <a:r>
              <a:rPr lang="ru-RU" sz="800" dirty="0" smtClean="0">
                <a:solidFill>
                  <a:schemeClr val="tx1"/>
                </a:solidFill>
              </a:rPr>
              <a:t>, 11</a:t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2 этаж, офис 2.</a:t>
            </a:r>
            <a:endParaRPr lang="en-US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Телефон и факс</a:t>
            </a:r>
          </a:p>
          <a:p>
            <a:r>
              <a:rPr lang="ru-RU" sz="800" dirty="0" smtClean="0">
                <a:solidFill>
                  <a:schemeClr val="tx1"/>
                </a:solidFill>
                <a:hlinkClick r:id="rId3"/>
              </a:rPr>
              <a:t>8 (8142) 672064</a:t>
            </a:r>
            <a:endParaRPr lang="en-US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Электронная почта: </a:t>
            </a:r>
          </a:p>
          <a:p>
            <a:r>
              <a:rPr lang="en-US" sz="800" dirty="0" smtClean="0">
                <a:solidFill>
                  <a:schemeClr val="tx1"/>
                </a:solidFill>
                <a:hlinkClick r:id="rId4"/>
              </a:rPr>
              <a:t>export@kr-r</a:t>
            </a:r>
            <a:r>
              <a:rPr lang="en-US" sz="800" dirty="0" smtClean="0">
                <a:hlinkClick r:id="rId4"/>
              </a:rPr>
              <a:t>k.ru</a:t>
            </a:r>
            <a:endParaRPr lang="x-none" sz="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682879" y="2999102"/>
            <a:ext cx="145691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 офис 19</a:t>
            </a:r>
            <a:endParaRPr lang="en-US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44-54-00</a:t>
            </a:r>
            <a:r>
              <a:rPr lang="ru-RU" sz="800" dirty="0" smtClean="0">
                <a:hlinkClick r:id="rId6"/>
              </a:rPr>
              <a:t>8 (800) 100-29-80</a:t>
            </a:r>
            <a:endParaRPr lang="ru-RU" sz="800" dirty="0" smtClean="0"/>
          </a:p>
          <a:p>
            <a:endParaRPr lang="en-US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ru-RU" sz="800" dirty="0" smtClean="0">
                <a:hlinkClick r:id="rId7"/>
              </a:rPr>
              <a:t>info@mb10.ru</a:t>
            </a:r>
            <a:endParaRPr lang="ru-RU" sz="800" dirty="0" smtClean="0"/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926927" y="5310804"/>
            <a:ext cx="1027134" cy="31338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https://kr-rk.ru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3857DB-2DA8-E6E3-4AD9-3428BA1DD7BC}"/>
              </a:ext>
            </a:extLst>
          </p:cNvPr>
          <p:cNvSpPr txBox="1"/>
          <p:nvPr/>
        </p:nvSpPr>
        <p:spPr>
          <a:xfrm>
            <a:off x="2578645" y="2310170"/>
            <a:ext cx="1456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 «Корпорация развития Республики Карелия</a:t>
            </a:r>
            <a:r>
              <a:rPr lang="ru-RU" sz="800" dirty="0" smtClean="0"/>
              <a:t>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EB17594-FA55-5D4B-A29C-3B4D61CD6D8D}"/>
              </a:ext>
            </a:extLst>
          </p:cNvPr>
          <p:cNvSpPr/>
          <p:nvPr/>
        </p:nvSpPr>
        <p:spPr>
          <a:xfrm>
            <a:off x="2823613" y="5298278"/>
            <a:ext cx="1046930" cy="31338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info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@kr-rk.ru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по содействию кредитованию субъектов малого и среднего предпринимательства Республики Карелия</a:t>
            </a:r>
            <a:endParaRPr lang="x-non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6325645" y="1513902"/>
            <a:ext cx="1565752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15668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«Центр поддержки экспорта Республики Карелия»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3FEF74B3-ADEE-BCE6-D097-03A5BBB0295C}"/>
              </a:ext>
            </a:extLst>
          </p:cNvPr>
          <p:cNvSpPr/>
          <p:nvPr/>
        </p:nvSpPr>
        <p:spPr>
          <a:xfrm>
            <a:off x="6400801" y="5285983"/>
            <a:ext cx="1352810" cy="2881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export10.ru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xmlns="" id="{B18BBBB6-B986-F405-356C-1830AD96E294}"/>
              </a:ext>
            </a:extLst>
          </p:cNvPr>
          <p:cNvSpPr/>
          <p:nvPr/>
        </p:nvSpPr>
        <p:spPr>
          <a:xfrm>
            <a:off x="4459267" y="5285983"/>
            <a:ext cx="1327758" cy="3382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garfond.karelia.ru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1874" y="1540701"/>
            <a:ext cx="1277655" cy="6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весторы получают помощь от Корпорации развития Нижегородской области — РБК">
            <a:extLst>
              <a:ext uri="{FF2B5EF4-FFF2-40B4-BE49-F238E27FC236}">
                <a16:creationId xmlns:a16="http://schemas.microsoft.com/office/drawing/2014/main" xmlns="" id="{9BD856C9-02FF-4507-A14A-70DCC0AB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730673" y="1528175"/>
            <a:ext cx="1240077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РПВИ НО">
            <a:extLst>
              <a:ext uri="{FF2B5EF4-FFF2-40B4-BE49-F238E27FC236}">
                <a16:creationId xmlns:a16="http://schemas.microsoft.com/office/drawing/2014/main" xmlns="" id="{FE2A41A8-E1F9-617E-290D-65D6372E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09370" y="1540701"/>
            <a:ext cx="1302707" cy="5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Нижнем Новгороде задержан директор регионального Центра развития экспорта">
            <a:extLst>
              <a:ext uri="{FF2B5EF4-FFF2-40B4-BE49-F238E27FC236}">
                <a16:creationId xmlns:a16="http://schemas.microsoft.com/office/drawing/2014/main" xmlns="" id="{1C9B2C11-1A1C-E387-562D-715A8E12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513535" y="1503123"/>
            <a:ext cx="1290181" cy="5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701523" y="2312258"/>
            <a:ext cx="1565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2563871" y="3527283"/>
            <a:ext cx="145691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</a:t>
            </a:r>
            <a:endParaRPr lang="en-US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44-54-00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ru-RU" sz="800" dirty="0" smtClean="0">
                <a:hlinkClick r:id="rId7"/>
              </a:rPr>
              <a:t>info@mb10.ru</a:t>
            </a:r>
            <a:endParaRPr lang="ru-RU" sz="800" dirty="0" smtClean="0"/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4380145" y="3765277"/>
            <a:ext cx="145691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 офис 1</a:t>
            </a:r>
            <a:r>
              <a:rPr lang="en-US" sz="800" dirty="0" smtClean="0"/>
              <a:t>1</a:t>
            </a:r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67-20-61; 67-20-51</a:t>
            </a:r>
            <a:endParaRPr lang="en-US" sz="800" dirty="0" smtClean="0">
              <a:hlinkClick r:id="rId5"/>
            </a:endParaRPr>
          </a:p>
          <a:p>
            <a:endParaRPr lang="en-US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en-US" sz="800" dirty="0" smtClean="0">
                <a:hlinkClick r:id="rId7"/>
              </a:rPr>
              <a:t>fsk.karelia@yandex.ru</a:t>
            </a:r>
            <a:endParaRPr lang="ru-RU" sz="800" dirty="0" smtClean="0">
              <a:hlinkClick r:id="rId7"/>
            </a:endParaRPr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37A7826-76C6-ACDC-108C-46817594633E}"/>
              </a:ext>
            </a:extLst>
          </p:cNvPr>
          <p:cNvSpPr/>
          <p:nvPr/>
        </p:nvSpPr>
        <p:spPr>
          <a:xfrm>
            <a:off x="676406" y="2793304"/>
            <a:ext cx="7415408" cy="1002081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ТОРГОВЛИ РЕСПУБЛИКИ КАРЕЛИЯ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Андропова, д.2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8 (8142) 44-57-27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- 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https://minprom.gov.karelia.ru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</a:p>
          <a:p>
            <a:pPr lvl="0">
              <a:defRPr/>
            </a:pP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xmlns="" id="{131C888D-6A77-FA57-7287-59E57BB12423}"/>
              </a:ext>
            </a:extLst>
          </p:cNvPr>
          <p:cNvSpPr/>
          <p:nvPr/>
        </p:nvSpPr>
        <p:spPr>
          <a:xfrm>
            <a:off x="638828" y="1489228"/>
            <a:ext cx="7352778" cy="101597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РЕСПУБЛИКИ КАРЕЛИЯ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Андропова, д.2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8 (8142) 79-23-00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- 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http://economy.karelia.ru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663879" y="1614110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xmlns="" id="{01175CC2-6729-59B8-4B7D-523141702B5F}"/>
              </a:ext>
            </a:extLst>
          </p:cNvPr>
          <p:cNvSpPr/>
          <p:nvPr/>
        </p:nvSpPr>
        <p:spPr>
          <a:xfrm>
            <a:off x="726510" y="5086838"/>
            <a:ext cx="7440460" cy="88807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СЕЛЬСКОГО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РЫБНОГО ХОЗЯЙСТВА РЕСПУБЛИКИ КАРЕЛИЯ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Республика Карелия, г. Петрозаводск, ул. Свердлова, 8 </a:t>
            </a:r>
          </a:p>
          <a:p>
            <a:pP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(8142) 55-93-01</a:t>
            </a:r>
          </a:p>
          <a:p>
            <a:pPr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https://mcx.gov.karelia.ru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>
              <a:defRPr/>
            </a:pP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xmlns="" id="{968A1C6F-EB64-8A6B-457E-1E5BFBB7DFDB}"/>
              </a:ext>
            </a:extLst>
          </p:cNvPr>
          <p:cNvSpPr/>
          <p:nvPr/>
        </p:nvSpPr>
        <p:spPr>
          <a:xfrm>
            <a:off x="688931" y="3933173"/>
            <a:ext cx="7415409" cy="932395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ИМУЩЕСТВЕННЫХ И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ОТНОШЕНИЙ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 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Герцена, 13</a:t>
            </a:r>
          </a:p>
          <a:p>
            <a:pPr lvl="0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(8142) 55-92-93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 -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https://property.gov.karelia.ru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33" y="1725013"/>
            <a:ext cx="638826" cy="5672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754016" y="65818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66174" y="2918904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5" name="Рисунок 4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55" y="3004754"/>
            <a:ext cx="638826" cy="567250"/>
          </a:xfrm>
          <a:prstGeom prst="rect">
            <a:avLst/>
          </a:prstGeom>
        </p:spPr>
      </p:pic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30683" y="4010756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7" name="Рисунок 46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39" y="4121659"/>
            <a:ext cx="684754" cy="567250"/>
          </a:xfrm>
          <a:prstGeom prst="rect">
            <a:avLst/>
          </a:prstGeom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82875" y="5140186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9" name="Рисунок 48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26" y="5213511"/>
            <a:ext cx="684754" cy="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01250" y="4734838"/>
            <a:ext cx="4509370" cy="1704569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09603" y="2059016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ХЛОПКИНА Олеся Александровна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8(81457) 5-10-58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khlopkinao@bk.ru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614490" y="1445898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56506" y="3871054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7 964 317 83 19 8(81457) 5-14-72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СУОЯРВСКОГО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872258" y="1617057"/>
            <a:ext cx="433220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pPr lvl="0"/>
            <a:r>
              <a:rPr lang="ru-RU" sz="1100" b="1" dirty="0" smtClean="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АО  «Корпорация развития Республики Карелия»</a:t>
            </a:r>
          </a:p>
          <a:p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484551" y="3683164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ВАНИЕВА Александра Игоревна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434446" y="4092261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развитию предпринимательства и инвестиционной политики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Суоярви,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ул.Шельшакова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+8(81457)5-14-80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suodistrict@onego.ru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393559" y="227601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8 (8142) 44-54-00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406085" y="2554067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" sz="9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info@kr-rk.ru</a:t>
            </a:r>
            <a:endParaRPr lang="ru-RU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36097" y="4303516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56506" y="433025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ekonom_suo3@mail.ru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779416" y="65564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12598" y="3349150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071219" y="2253049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Республика Карелия, г. Петрозаводск, </a:t>
            </a:r>
            <a:r>
              <a:rPr lang="ru-RU" sz="900" dirty="0" err="1" smtClean="0">
                <a:solidFill>
                  <a:schemeClr val="bg1"/>
                </a:solidFill>
              </a:rPr>
              <a:t>наб</a:t>
            </a:r>
            <a:r>
              <a:rPr lang="ru-RU" sz="900" dirty="0" smtClean="0">
                <a:solidFill>
                  <a:schemeClr val="bg1"/>
                </a:solidFill>
              </a:rPr>
              <a:t>. </a:t>
            </a:r>
            <a:r>
              <a:rPr lang="ru-RU" sz="900" dirty="0" err="1" smtClean="0">
                <a:solidFill>
                  <a:schemeClr val="bg1"/>
                </a:solidFill>
              </a:rPr>
              <a:t>Гюллинга</a:t>
            </a:r>
            <a:r>
              <a:rPr lang="ru-RU" sz="900" dirty="0" smtClean="0">
                <a:solidFill>
                  <a:schemeClr val="bg1"/>
                </a:solidFill>
              </a:rPr>
              <a:t>, 11, 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262;p31"/>
          <p:cNvSpPr txBox="1"/>
          <p:nvPr/>
        </p:nvSpPr>
        <p:spPr>
          <a:xfrm>
            <a:off x="751563" y="4809995"/>
            <a:ext cx="4377300" cy="171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" sz="1100" b="1" dirty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Начальник отдела инвестиционной политики Министерства экономического развития </a:t>
            </a:r>
            <a:r>
              <a:rPr lang="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Республики </a:t>
            </a:r>
            <a:r>
              <a:rPr lang="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Карелия  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ea typeface="Manrope"/>
              <a:cs typeface="Arial" pitchFamily="34" charset="0"/>
              <a:sym typeface="Manrope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Сидоров Иван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Васильевич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8 (8142) 55-98-09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               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sidorov@economy.onego.ru </a:t>
            </a:r>
            <a: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/>
            </a:r>
            <a:b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</a:br>
            <a: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   доб. 405</a:t>
            </a:r>
            <a:endParaRPr sz="1100" dirty="0">
              <a:solidFill>
                <a:schemeClr val="bg1"/>
              </a:solidFill>
              <a:latin typeface="Arial" pitchFamily="34" charset="0"/>
              <a:ea typeface="Manrope"/>
              <a:cs typeface="Arial" pitchFamily="34" charset="0"/>
              <a:sym typeface="Manrope"/>
            </a:endParaRPr>
          </a:p>
        </p:txBody>
      </p:sp>
      <p:pic>
        <p:nvPicPr>
          <p:cNvPr id="41" name="Рисунок 4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8085" y="5946339"/>
            <a:ext cx="180000" cy="180000"/>
          </a:xfrm>
          <a:prstGeom prst="rect">
            <a:avLst/>
          </a:prstGeom>
        </p:spPr>
      </p:pic>
      <p:pic>
        <p:nvPicPr>
          <p:cNvPr id="42" name="Рисунок 41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51635" y="5926899"/>
            <a:ext cx="190453" cy="1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287" y="1256553"/>
            <a:ext cx="6396174" cy="4280647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dezhda\Desktop\suojarvi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304925"/>
            <a:ext cx="2009775" cy="28575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6603" y="1743075"/>
            <a:ext cx="3369875" cy="2657475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3808939" y="1009934"/>
            <a:ext cx="5785438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500" b="1" dirty="0" smtClean="0"/>
              <a:t>Уважаемые инвесторы и партнеры!</a:t>
            </a:r>
          </a:p>
          <a:p>
            <a:pPr algn="ctr"/>
            <a:endParaRPr lang="ru-RU" sz="1500" b="1" dirty="0" smtClean="0"/>
          </a:p>
          <a:p>
            <a:pPr algn="ctr"/>
            <a:endParaRPr lang="ru-RU" sz="1500" b="1" dirty="0" smtClean="0"/>
          </a:p>
          <a:p>
            <a:pPr algn="just"/>
            <a:r>
              <a:rPr lang="ru-RU" sz="1500" b="1" dirty="0" smtClean="0"/>
              <a:t> 	Благоприятный инвестиционный климат – совокупность</a:t>
            </a:r>
            <a:r>
              <a:rPr lang="ru-RU" sz="1500" dirty="0" smtClean="0"/>
              <a:t> </a:t>
            </a:r>
            <a:r>
              <a:rPr lang="ru-RU" sz="1500" b="1" dirty="0" smtClean="0"/>
              <a:t>условий,</a:t>
            </a:r>
            <a:r>
              <a:rPr lang="ru-RU" sz="1500" dirty="0" smtClean="0"/>
              <a:t> </a:t>
            </a:r>
            <a:r>
              <a:rPr lang="ru-RU" sz="1500" b="1" dirty="0" smtClean="0"/>
              <a:t>при</a:t>
            </a:r>
            <a:r>
              <a:rPr lang="ru-RU" sz="1500" dirty="0" smtClean="0"/>
              <a:t> </a:t>
            </a:r>
            <a:r>
              <a:rPr lang="ru-RU" sz="1500" b="1" dirty="0" smtClean="0"/>
              <a:t>которых</a:t>
            </a:r>
            <a:r>
              <a:rPr lang="ru-RU" sz="1500" dirty="0" smtClean="0"/>
              <a:t> </a:t>
            </a:r>
            <a:r>
              <a:rPr lang="ru-RU" sz="1500" b="1" dirty="0" smtClean="0"/>
              <a:t>субъекты</a:t>
            </a:r>
            <a:r>
              <a:rPr lang="ru-RU" sz="1500" dirty="0" smtClean="0"/>
              <a:t> </a:t>
            </a:r>
            <a:r>
              <a:rPr lang="ru-RU" sz="1500" b="1" dirty="0" smtClean="0"/>
              <a:t>инвестиционной</a:t>
            </a:r>
            <a:r>
              <a:rPr lang="ru-RU" sz="1500" dirty="0" smtClean="0"/>
              <a:t> </a:t>
            </a:r>
            <a:r>
              <a:rPr lang="ru-RU" sz="1500" b="1" dirty="0" smtClean="0"/>
              <a:t>и предпринимательской деятельности обладают возможностями и стимулом к инвестированию в целях создания производств и новых рабочих мест, расширения рынков сбыта, развития конкуренции в экономике округа, направленных на улучшение качества жизни жителей Суоярвского муниципального округа.</a:t>
            </a:r>
            <a:endParaRPr lang="ru-RU" sz="1500" dirty="0" smtClean="0"/>
          </a:p>
          <a:p>
            <a:pPr algn="just"/>
            <a:r>
              <a:rPr lang="ru-RU" sz="1500" b="1" dirty="0" smtClean="0"/>
              <a:t>	Предлагаю Вашему вниманию инвестиционный паспорт Суоярвского округа, который включает в себя краткую характеристику</a:t>
            </a:r>
            <a:r>
              <a:rPr lang="ru-RU" sz="1500" dirty="0" smtClean="0"/>
              <a:t>	</a:t>
            </a:r>
            <a:r>
              <a:rPr lang="ru-RU" sz="1500" b="1" dirty="0" smtClean="0"/>
              <a:t>нашего</a:t>
            </a:r>
            <a:r>
              <a:rPr lang="ru-RU" sz="1500" dirty="0" smtClean="0"/>
              <a:t>  </a:t>
            </a:r>
            <a:r>
              <a:rPr lang="ru-RU" sz="1500" b="1" dirty="0" smtClean="0"/>
              <a:t>округа,</a:t>
            </a:r>
            <a:r>
              <a:rPr lang="ru-RU" sz="1500" dirty="0" smtClean="0"/>
              <a:t>	</a:t>
            </a:r>
            <a:r>
              <a:rPr lang="ru-RU" sz="1500" b="1" dirty="0" smtClean="0"/>
              <a:t>перечень</a:t>
            </a:r>
            <a:r>
              <a:rPr lang="ru-RU" sz="1500" dirty="0" smtClean="0"/>
              <a:t>	</a:t>
            </a:r>
            <a:r>
              <a:rPr lang="ru-RU" sz="1500" b="1" dirty="0" smtClean="0"/>
              <a:t>и</a:t>
            </a:r>
            <a:r>
              <a:rPr lang="ru-RU" sz="1500" dirty="0" smtClean="0"/>
              <a:t> </a:t>
            </a:r>
            <a:r>
              <a:rPr lang="ru-RU" sz="1500" b="1" dirty="0" smtClean="0"/>
              <a:t>описание свободных земельных участков для осуществления инвестиционной деятельности, создания новых производств и новых рабочих мест.</a:t>
            </a:r>
            <a:endParaRPr lang="ru-RU" sz="1500" dirty="0" smtClean="0"/>
          </a:p>
          <a:p>
            <a:pPr algn="just"/>
            <a:r>
              <a:rPr lang="ru-RU" sz="1500" b="1" dirty="0" smtClean="0"/>
              <a:t>	Надеюсь, что представленная в данном инвестиционном паспорте информация об экономическом и инвестиционном потенциале округа в будет весьма полезна и познавательна</a:t>
            </a:r>
            <a:r>
              <a:rPr lang="ru-RU" sz="1500" dirty="0" smtClean="0"/>
              <a:t>	</a:t>
            </a:r>
            <a:r>
              <a:rPr lang="ru-RU" sz="1500" b="1" dirty="0" smtClean="0"/>
              <a:t>для</a:t>
            </a:r>
            <a:r>
              <a:rPr lang="ru-RU" sz="1500" dirty="0" smtClean="0"/>
              <a:t>	</a:t>
            </a:r>
            <a:r>
              <a:rPr lang="ru-RU" sz="1500" b="1" dirty="0" smtClean="0"/>
              <a:t>тех</a:t>
            </a:r>
            <a:r>
              <a:rPr lang="ru-RU" sz="1500" dirty="0" smtClean="0"/>
              <a:t> </a:t>
            </a:r>
            <a:r>
              <a:rPr lang="ru-RU" sz="1500" b="1" dirty="0" err="1" smtClean="0"/>
              <a:t>бизнес-структур</a:t>
            </a:r>
            <a:r>
              <a:rPr lang="ru-RU" sz="1500" b="1" dirty="0" smtClean="0"/>
              <a:t>,</a:t>
            </a:r>
            <a:r>
              <a:rPr lang="ru-RU" sz="1500" dirty="0" smtClean="0"/>
              <a:t> </a:t>
            </a:r>
            <a:r>
              <a:rPr lang="ru-RU" sz="1500" b="1" dirty="0" smtClean="0"/>
              <a:t>банков и инвестиционных компаний, которые имеют намерения построить свой бизнес в нашем  округе.</a:t>
            </a:r>
          </a:p>
          <a:p>
            <a:pPr algn="just"/>
            <a:endParaRPr lang="ru-RU" sz="1500" dirty="0" smtClean="0"/>
          </a:p>
          <a:p>
            <a:pPr algn="r"/>
            <a:r>
              <a:rPr lang="ru-RU" sz="1500" b="1" dirty="0" smtClean="0"/>
              <a:t>Глава Суоярвского муниципального округа</a:t>
            </a:r>
            <a:endParaRPr lang="ru-RU" sz="1500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Администрацией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Рисунок 1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50" y="291222"/>
            <a:ext cx="434709" cy="4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3365500" y="3541703"/>
            <a:ext cx="3086100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2395584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63,3 %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отгруженной продукции в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</a:t>
            </a:r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157238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3699570" y="4085877"/>
            <a:ext cx="17470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Особо охраняемой природной территории (ООПТ) - Заказник «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Толвоярви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СТОЛИЦЕ РЕСПУБЛИКИ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в,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10347" y="36514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887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59" y="1577510"/>
            <a:ext cx="1954060" cy="2881755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07040" y="3066074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602001" cy="22519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F6BDAE62-B35F-8264-0753-7CA91B0189EC}"/>
              </a:ext>
            </a:extLst>
          </p:cNvPr>
          <p:cNvSpPr/>
          <p:nvPr/>
        </p:nvSpPr>
        <p:spPr>
          <a:xfrm>
            <a:off x="2311922" y="3920208"/>
            <a:ext cx="1602001" cy="22138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7346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11 750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477916" y="159550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6,54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г.Суоярви,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8424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13 713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515414" y="2645904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26896" y="2870306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 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819747" y="312550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1146875" y="3046047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01495" y="5203055"/>
            <a:ext cx="10914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101244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 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3014AC-346D-5F34-3694-105F0C9F5360}"/>
              </a:ext>
            </a:extLst>
          </p:cNvPr>
          <p:cNvSpPr txBox="1"/>
          <p:nvPr/>
        </p:nvSpPr>
        <p:spPr>
          <a:xfrm>
            <a:off x="2487989" y="5128442"/>
            <a:ext cx="10914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 ➝ аэропорт «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Бесовец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34DEC60-4596-7546-82CF-16EB7993E4E7}"/>
              </a:ext>
            </a:extLst>
          </p:cNvPr>
          <p:cNvSpPr/>
          <p:nvPr/>
        </p:nvSpPr>
        <p:spPr>
          <a:xfrm>
            <a:off x="4019849" y="3920208"/>
            <a:ext cx="1602001" cy="22519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4219730" y="4047525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4137818" y="4610916"/>
            <a:ext cx="14136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 ➝ СУОЯРВИ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СЗФО ➝  МОСКВА  ПЕТРОЗАВОДСК ➝ СУОЯРВИ ➝ МУРМАНСК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4219730" y="4285193"/>
            <a:ext cx="13495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«СУОЯРВИ-1»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762757" y="4424892"/>
            <a:ext cx="13495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-121 «Сортавала»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Р-21 «Кола»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5804237" y="4822112"/>
            <a:ext cx="2099686" cy="767354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5893548" y="4920290"/>
            <a:ext cx="215473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</a:t>
            </a:r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 с твердым покрытием</a:t>
            </a:r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5909735" y="5186170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Местного значения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7D25AF0-1546-C8DF-C77F-68C55B67D701}"/>
              </a:ext>
            </a:extLst>
          </p:cNvPr>
          <p:cNvSpPr txBox="1"/>
          <p:nvPr/>
        </p:nvSpPr>
        <p:spPr>
          <a:xfrm>
            <a:off x="5877944" y="5384340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значения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7051255" y="5168239"/>
            <a:ext cx="2861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5C045F1-823A-E5D2-0392-6405058985B4}"/>
              </a:ext>
            </a:extLst>
          </p:cNvPr>
          <p:cNvSpPr txBox="1"/>
          <p:nvPr/>
        </p:nvSpPr>
        <p:spPr>
          <a:xfrm>
            <a:off x="7319480" y="5166020"/>
            <a:ext cx="4724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 км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25FB195-8272-DC35-2D11-9B91370583E7}"/>
              </a:ext>
            </a:extLst>
          </p:cNvPr>
          <p:cNvSpPr txBox="1"/>
          <p:nvPr/>
        </p:nvSpPr>
        <p:spPr>
          <a:xfrm>
            <a:off x="7348518" y="5398718"/>
            <a:ext cx="3312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152,0 км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41C12DFB-5429-A539-17F1-5A011F98CD15}"/>
              </a:ext>
            </a:extLst>
          </p:cNvPr>
          <p:cNvCxnSpPr/>
          <p:nvPr/>
        </p:nvCxnSpPr>
        <p:spPr>
          <a:xfrm>
            <a:off x="6965449" y="5083305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59653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2488370" y="4469342"/>
            <a:ext cx="1349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86К-10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7018583" y="5383791"/>
            <a:ext cx="27855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4181630" y="5651501"/>
            <a:ext cx="134952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«СУОЯРВИ-2» погрузочный узел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1" name="Рисунок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41501" y="2730676"/>
            <a:ext cx="1753644" cy="10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54027" y="1603330"/>
            <a:ext cx="1728592" cy="10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54027" y="3920647"/>
            <a:ext cx="1753645" cy="10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66553" y="5085567"/>
            <a:ext cx="1768410" cy="10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3340359" y="2835545"/>
            <a:ext cx="220063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плата, по состоянию на 01.01.2026 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3381302" y="2572127"/>
            <a:ext cx="14227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82,6  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489231" y="1476703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23119064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869507" y="6175862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81533" y="612683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61406" y="6175862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211010" y="6101780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728461" y="6150811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3078979" y="6101780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52234" y="2359879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2492680" y="1674883"/>
            <a:ext cx="25052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006247" y="2091846"/>
            <a:ext cx="496751" cy="2505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406,5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4116877" y="2091848"/>
            <a:ext cx="480175" cy="25052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149,8</a:t>
            </a:r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65937" y="2091847"/>
            <a:ext cx="467444" cy="237994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674,8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4972833" y="2890549"/>
            <a:ext cx="14041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123145" y="3369694"/>
            <a:ext cx="450937" cy="23780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4085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5987441" y="3382026"/>
            <a:ext cx="413359" cy="20041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591564" y="3369501"/>
            <a:ext cx="383351" cy="22546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795225" y="4234819"/>
            <a:ext cx="18239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малого и среднего предпринимательства. ед.</a:t>
            </a: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49963" y="4985359"/>
            <a:ext cx="448547" cy="27557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873639" y="5022938"/>
            <a:ext cx="477058" cy="20041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347749" y="4997885"/>
            <a:ext cx="464328" cy="23799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889349" y="4545735"/>
            <a:ext cx="19039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товарооборота млн.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876823" y="5135671"/>
            <a:ext cx="538618" cy="2129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011618" y="5132978"/>
            <a:ext cx="543692" cy="22816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435626" y="5125523"/>
            <a:ext cx="505908" cy="248144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6746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883739" y="2725654"/>
            <a:ext cx="175916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организаций по крупным и средним организациям, млн.руб.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964505" y="3316796"/>
            <a:ext cx="405560" cy="2405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6974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6"/>
            <a:ext cx="421054" cy="23314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07951" y="3354374"/>
            <a:ext cx="445901" cy="240596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6746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068878" y="5065783"/>
            <a:ext cx="15657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«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031520" y="5674289"/>
            <a:ext cx="488294" cy="2129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699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205507" y="5673698"/>
            <a:ext cx="529331" cy="18848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609867" y="5690377"/>
            <a:ext cx="491548" cy="200417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ч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НАЧИСЛЕННАЯ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</a:t>
            </a:r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организаций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199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1630964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19778794"/>
              </p:ext>
            </p:extLst>
          </p:nvPr>
        </p:nvGraphicFramePr>
        <p:xfrm>
          <a:off x="870857" y="4578382"/>
          <a:ext cx="2910496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8610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к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пред.году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33566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117,3</a:t>
            </a:r>
          </a:p>
          <a:p>
            <a:pPr algn="ctr"/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115,8</a:t>
            </a:r>
          </a:p>
          <a:p>
            <a:pPr algn="ctr"/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01.01.20214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199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 за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01.01.2026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5930128" y="2079322"/>
            <a:ext cx="3226397" cy="924540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работающих в организациях муниципального округа –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2452 человека (94,9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03393" y="297512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0982" y="2347228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02524" y="5155408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984" y="5724395"/>
            <a:ext cx="438411" cy="363674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93969" y="5180460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ВОДЫ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МИНЕРАЛЫ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СЫРЬЕ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19802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 ℃ ,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27568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 – 5 - 5,5 месяцев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 - 3 - 3,5 месяцев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осадков в год -  600-700 мм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12236" y="5214431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66,6 % (9050,58 га)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рек и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озер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295948" y="5273457"/>
            <a:ext cx="16518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</a:pP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водного фонда</a:t>
            </a:r>
          </a:p>
          <a:p>
            <a:pPr marL="171450" indent="-171450">
              <a:lnSpc>
                <a:spcPts val="620"/>
              </a:lnSpc>
            </a:pPr>
            <a:endParaRPr lang="ru-RU" sz="1100" spc="-3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29,4% (3976,77 га)</a:t>
            </a:r>
            <a:endParaRPr lang="en-US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83433" y="2357950"/>
            <a:ext cx="385972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Серый колчедан, белый гранит, песчано-гравийные материалы и строительные пески, торф, кварц, строительного камня для производства щебня.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5905997" y="2934147"/>
            <a:ext cx="381211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Древесные ресурсы.</a:t>
            </a: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Ягоды  и дикоросы -  черника, брусника, морошка, клюква ,голубика. Произрастает и заготавливается значительное количество грибов, иван-чая и чаги. Весной осуществляется сбор березового сока.</a:t>
            </a:r>
          </a:p>
          <a:p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89,7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343,54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57849" y="2253470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335447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3"/>
            <a:ext cx="2196000" cy="3467207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876644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9773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494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воспитанника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82654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1429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885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17015" y="2294767"/>
            <a:ext cx="2196000" cy="337952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en-US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36238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18802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xmlns="" id="{2E2EF1B2-4C16-F93B-4EA0-941CFCC7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25353"/>
            <a:ext cx="1676400" cy="146520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52016" y="2473697"/>
            <a:ext cx="69410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Рождества Христова г. Суоярви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612418" y="2579017"/>
            <a:ext cx="94726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Часовня Георгия Победоносца </a:t>
            </a:r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вв.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52015" y="5724046"/>
            <a:ext cx="694107" cy="44627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Военно-мемориальный комплекс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Колласъярви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F4A7FBB4-FAD5-3479-086F-23409394A391}"/>
              </a:ext>
            </a:extLst>
          </p:cNvPr>
          <p:cNvSpPr txBox="1"/>
          <p:nvPr/>
        </p:nvSpPr>
        <p:spPr>
          <a:xfrm>
            <a:off x="5612417" y="5603621"/>
            <a:ext cx="694107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Могила Героя Советского Союза Петра Абрамовича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Тикиляйнена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3960741"/>
            <a:ext cx="694107" cy="53860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Историко-краеведческий музей Суоярвского района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2850D73-BA0F-E934-9B3B-1FF7EEC63AD8}"/>
              </a:ext>
            </a:extLst>
          </p:cNvPr>
          <p:cNvSpPr txBox="1"/>
          <p:nvPr/>
        </p:nvSpPr>
        <p:spPr>
          <a:xfrm>
            <a:off x="5612417" y="4068462"/>
            <a:ext cx="69410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Братская могила советских воинов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3 203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xmlns="" id="{0EE3CC0B-A20D-6AAF-CF54-F2982CA05721}"/>
              </a:ext>
            </a:extLst>
          </p:cNvPr>
          <p:cNvSpPr/>
          <p:nvPr/>
        </p:nvSpPr>
        <p:spPr>
          <a:xfrm>
            <a:off x="7051059" y="1556260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12" name="Скругленный прямоугольник 211">
            <a:extLst>
              <a:ext uri="{FF2B5EF4-FFF2-40B4-BE49-F238E27FC236}">
                <a16:creationId xmlns:a16="http://schemas.microsoft.com/office/drawing/2014/main" xmlns="" id="{EF3E43EC-A155-BABE-59F4-F2F66FC0AFD4}"/>
              </a:ext>
            </a:extLst>
          </p:cNvPr>
          <p:cNvSpPr/>
          <p:nvPr/>
        </p:nvSpPr>
        <p:spPr>
          <a:xfrm>
            <a:off x="7051059" y="2808260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временных выставок, 1 передвижная</a:t>
            </a:r>
          </a:p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 экспонатов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1 471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FA563426-A606-79B1-A5F7-DD5BE611BA68}"/>
              </a:ext>
            </a:extLst>
          </p:cNvPr>
          <p:cNvSpPr/>
          <p:nvPr/>
        </p:nvSpPr>
        <p:spPr>
          <a:xfrm>
            <a:off x="7051059" y="4059116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+3576%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 человека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EC006853-1759-BDB6-6911-2586A3F1D762}"/>
              </a:ext>
            </a:extLst>
          </p:cNvPr>
          <p:cNvSpPr txBox="1"/>
          <p:nvPr/>
        </p:nvSpPr>
        <p:spPr>
          <a:xfrm>
            <a:off x="8311139" y="5558264"/>
            <a:ext cx="8255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Питкяранта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pic>
        <p:nvPicPr>
          <p:cNvPr id="49" name="Picture 2" descr="C:\Users\Татьяна\Desktop\фото\maks_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5038" y="3176588"/>
            <a:ext cx="1584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www.vipgeo.ru/uploads/Showplace/large/109937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6287" y="4851400"/>
            <a:ext cx="17191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tourism.karelia.ru/resources/doc-33747-ph-gallery-33749-original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01218" y="1574799"/>
            <a:ext cx="1570882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s://sun9-45.userapi.com/c857636/v857636210/2092d8/F31YErRz4TM.jpg"/>
          <p:cNvPicPr/>
          <p:nvPr/>
        </p:nvPicPr>
        <p:blipFill>
          <a:blip r:embed="rId2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22161" y="4724400"/>
            <a:ext cx="1676939" cy="152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Мемориал советским солдатам"/>
          <p:cNvPicPr/>
          <p:nvPr/>
        </p:nvPicPr>
        <p:blipFill>
          <a:blip r:embed="rId2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44991" y="3204473"/>
            <a:ext cx="1628709" cy="141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27231</TotalTime>
  <Words>1480</Words>
  <Application>Microsoft Office PowerPoint</Application>
  <PresentationFormat>Лист A4 (210x297 мм)</PresentationFormat>
  <Paragraphs>461</Paragraphs>
  <Slides>17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425</cp:revision>
  <dcterms:created xsi:type="dcterms:W3CDTF">2023-11-22T14:19:10Z</dcterms:created>
  <dcterms:modified xsi:type="dcterms:W3CDTF">2026-06-11T07:13:57Z</dcterms:modified>
</cp:coreProperties>
</file>