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4" r:id="rId1"/>
  </p:sldMasterIdLst>
  <p:notesMasterIdLst>
    <p:notesMasterId r:id="rId16"/>
  </p:notesMasterIdLst>
  <p:sldIdLst>
    <p:sldId id="268" r:id="rId2"/>
    <p:sldId id="259" r:id="rId3"/>
    <p:sldId id="296" r:id="rId4"/>
    <p:sldId id="297" r:id="rId5"/>
    <p:sldId id="288" r:id="rId6"/>
    <p:sldId id="276" r:id="rId7"/>
    <p:sldId id="278" r:id="rId8"/>
    <p:sldId id="299" r:id="rId9"/>
    <p:sldId id="314" r:id="rId10"/>
    <p:sldId id="316" r:id="rId11"/>
    <p:sldId id="310" r:id="rId12"/>
    <p:sldId id="309" r:id="rId13"/>
    <p:sldId id="312" r:id="rId14"/>
    <p:sldId id="295" r:id="rId15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D3E3"/>
    <a:srgbClr val="E9EAF1"/>
    <a:srgbClr val="4A66AC"/>
    <a:srgbClr val="90C226"/>
    <a:srgbClr val="FF33CC"/>
    <a:srgbClr val="D77DD3"/>
    <a:srgbClr val="99FF66"/>
    <a:srgbClr val="8D5B7F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14" autoAdjust="0"/>
  </p:normalViewPr>
  <p:slideViewPr>
    <p:cSldViewPr>
      <p:cViewPr varScale="1">
        <p:scale>
          <a:sx n="110" d="100"/>
          <a:sy n="110" d="100"/>
        </p:scale>
        <p:origin x="164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7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444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extLst xmlns:c16r2="http://schemas.microsoft.com/office/drawing/2015/06/chart">
          <c:ext xmlns:c15="http://schemas.microsoft.com/office/drawing/2012/chart" uri="{02D57815-91ED-43cb-92C2-25804820EDAC}">
            <c15:filteredPieSeries>
              <c15:ser>
                <c:idx val="1"/>
                <c:order val="0"/>
                <c:tx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Лист1!$C$1</c15:sqref>
                        </c15:formulaRef>
                      </c:ext>
                    </c:extLst>
                    <c:strCache>
                      <c:ptCount val="1"/>
                      <c:pt idx="0">
                        <c:v>Сумма, тыс.руб.</c:v>
                      </c:pt>
                    </c:strCache>
                  </c:strRef>
                </c:tx>
                <c:cat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Лист1!$A$2:$A$9</c15:sqref>
                        </c15:formulaRef>
                      </c:ext>
                    </c:extLst>
                    <c:strCache>
                      <c:ptCount val="8"/>
                      <c:pt idx="0">
                        <c:v>НДФЛ</c:v>
                      </c:pt>
                      <c:pt idx="1">
                        <c:v>Акцизы</c:v>
                      </c:pt>
                      <c:pt idx="2">
                        <c:v>Налоги на совокупный доход</c:v>
                      </c:pt>
                      <c:pt idx="3">
                        <c:v>Налог на имущество</c:v>
                      </c:pt>
                      <c:pt idx="4">
                        <c:v>Госпошлина</c:v>
                      </c:pt>
                      <c:pt idx="5">
                        <c:v>Доходы от оказания платных услуг </c:v>
                      </c:pt>
                      <c:pt idx="6">
                        <c:v>Доходы от использования имущества </c:v>
                      </c:pt>
                      <c:pt idx="7">
                        <c:v>Остальные платежи</c:v>
                      </c:pt>
                    </c:strCache>
                  </c:strRef>
                </c:cat>
                <c:val>
                  <c:numRef>
                    <c:extLst xmlns:c16r2="http://schemas.microsoft.com/office/drawing/2015/06/chart">
                      <c:ext uri="{02D57815-91ED-43cb-92C2-25804820EDAC}">
                        <c15:formulaRef>
                          <c15:sqref>Лист1!$C$2:$C$9</c15:sqref>
                        </c15:formulaRef>
                      </c:ext>
                    </c:extLst>
                    <c:numCache>
                      <c:formatCode>General</c:formatCode>
                      <c:ptCount val="8"/>
                      <c:pt idx="0">
                        <c:v>149140.41</c:v>
                      </c:pt>
                      <c:pt idx="1">
                        <c:v>12617.2</c:v>
                      </c:pt>
                      <c:pt idx="2">
                        <c:v>1858.09</c:v>
                      </c:pt>
                      <c:pt idx="3">
                        <c:v>8363.33</c:v>
                      </c:pt>
                      <c:pt idx="4">
                        <c:v>2900.31</c:v>
                      </c:pt>
                      <c:pt idx="5">
                        <c:v>13451.9</c:v>
                      </c:pt>
                      <c:pt idx="6">
                        <c:v>11875.3</c:v>
                      </c:pt>
                      <c:pt idx="7">
                        <c:v>6856</c:v>
                      </c:pt>
                    </c:numCache>
                  </c:numRef>
                </c:val>
                <c:extLst xmlns:c16r2="http://schemas.microsoft.com/office/drawing/2015/06/chart">
                  <c:ext xmlns:c16="http://schemas.microsoft.com/office/drawing/2014/chart" uri="{C3380CC4-5D6E-409C-BE32-E72D297353CC}">
                    <c16:uniqueId val="{00000001-3CFA-4880-B5C4-7DEA1D891365}"/>
                  </c:ext>
                </c:extLst>
              </c15:ser>
            </c15:filteredPieSeries>
          </c:ext>
        </c:extLst>
      </c:pie3D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3863350932763308"/>
          <c:y val="2.8607725178131125E-2"/>
          <c:w val="0.29105593169641431"/>
          <c:h val="0.95550639481185307"/>
        </c:manualLayout>
      </c:layout>
      <c:overlay val="0"/>
      <c:txPr>
        <a:bodyPr/>
        <a:lstStyle/>
        <a:p>
          <a:pPr>
            <a:defRPr sz="1400" baseline="0">
              <a:latin typeface="Times New Roman" pitchFamily="18" charset="0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1"/>
              <a:t>Удельный</a:t>
            </a:r>
            <a:r>
              <a:rPr lang="ru-RU" sz="1800" b="1" baseline="0"/>
              <a:t> вес, %</a:t>
            </a:r>
          </a:p>
        </c:rich>
      </c:tx>
      <c:layout>
        <c:manualLayout>
          <c:xMode val="edge"/>
          <c:yMode val="edge"/>
          <c:x val="0.3431548997551776"/>
          <c:y val="6.600897941649509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002332077636301"/>
          <c:y val="0.12300836646916141"/>
          <c:w val="0.46306645553603321"/>
          <c:h val="0.28719044849932679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rgbClr val="0070C0"/>
              </a:solidFill>
              <a:ln w="3175">
                <a:solidFill>
                  <a:schemeClr val="lt1"/>
                </a:solidFill>
              </a:ln>
              <a:effectLst/>
              <a:sp3d contourW="3175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14E-4393-955C-51D87E77153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3175">
                <a:solidFill>
                  <a:schemeClr val="lt1"/>
                </a:solidFill>
              </a:ln>
              <a:effectLst/>
              <a:sp3d contourW="3175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C14E-4393-955C-51D87E77153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3175">
                <a:solidFill>
                  <a:schemeClr val="lt1"/>
                </a:solidFill>
              </a:ln>
              <a:effectLst/>
              <a:sp3d contourW="3175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C14E-4393-955C-51D87E77153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3175">
                <a:solidFill>
                  <a:schemeClr val="lt1"/>
                </a:solidFill>
              </a:ln>
              <a:effectLst/>
              <a:sp3d contourW="3175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C14E-4393-955C-51D87E77153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3175">
                <a:solidFill>
                  <a:schemeClr val="lt1"/>
                </a:solidFill>
              </a:ln>
              <a:effectLst/>
              <a:sp3d contourW="3175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C14E-4393-955C-51D87E771530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3175">
                <a:solidFill>
                  <a:schemeClr val="lt1"/>
                </a:solidFill>
              </a:ln>
              <a:effectLst/>
              <a:sp3d contourW="3175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C14E-4393-955C-51D87E771530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3175">
                <a:solidFill>
                  <a:schemeClr val="lt1"/>
                </a:solidFill>
              </a:ln>
              <a:effectLst/>
              <a:sp3d contourW="3175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C14E-4393-955C-51D87E771530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3175">
                <a:solidFill>
                  <a:schemeClr val="lt1"/>
                </a:solidFill>
              </a:ln>
              <a:effectLst/>
              <a:sp3d contourW="3175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C14E-4393-955C-51D87E771530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3175">
                <a:solidFill>
                  <a:schemeClr val="lt1"/>
                </a:solidFill>
              </a:ln>
              <a:effectLst/>
              <a:sp3d contourW="3175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C14E-4393-955C-51D87E771530}"/>
              </c:ext>
            </c:extLst>
          </c:dPt>
          <c:dPt>
            <c:idx val="9"/>
            <c:bubble3D val="0"/>
            <c:spPr>
              <a:solidFill>
                <a:schemeClr val="tx2">
                  <a:lumMod val="75000"/>
                </a:schemeClr>
              </a:solidFill>
              <a:ln w="3175">
                <a:solidFill>
                  <a:schemeClr val="lt1"/>
                </a:solidFill>
              </a:ln>
              <a:effectLst/>
              <a:sp3d contourW="3175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C14E-4393-955C-51D87E771530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layout>
                <c:manualLayout>
                  <c:x val="-0.13418977039634761"/>
                  <c:y val="-5.538361597015947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C14E-4393-955C-51D87E771530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6.5310706685080345E-3"/>
                  <c:y val="2.3757209989469881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C14E-4393-955C-51D87E771530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5.8316239881779479E-4"/>
                  <c:y val="-3.409286414048543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C14E-4393-955C-51D87E771530}"/>
                </c:ex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3.48799375284701E-3"/>
                  <c:y val="-5.0206149381027972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C14E-4393-955C-51D87E771530}"/>
                </c:ex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6.1925868081916533E-3"/>
                  <c:y val="-2.3636716069173986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C14E-4393-955C-51D87E771530}"/>
                </c:ex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1.0301825219505964E-2"/>
                  <c:y val="-6.9734546654722056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F-C14E-4393-955C-51D87E771530}"/>
                </c:ex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1.0852885813515735E-2"/>
                  <c:y val="-6.4880213326627464E-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13-C14E-4393-955C-51D87E771530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65000"/>
                      <a:lumOff val="3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Доходы_1!$I$15:$I$89</c:f>
              <c:strCache>
                <c:ptCount val="10"/>
                <c:pt idx="0">
                  <c:v>Налог на доходы физических лиц</c:v>
                </c:pt>
                <c:pt idx="1">
                  <c:v>Акцизы по подакцизным товарам (продукции), производимым на территории Российской Федерации</c:v>
                </c:pt>
                <c:pt idx="2">
                  <c:v>НАЛОГИ НА СОВОКУПНЫЙ ДОХОД</c:v>
                </c:pt>
                <c:pt idx="3">
                  <c:v>НАЛОГИ НА ИМУЩЕСТВО</c:v>
                </c:pt>
                <c:pt idx="4">
                  <c:v>ГОСУДАРСТВЕННАЯ ПОШЛИНА</c:v>
                </c:pt>
                <c:pt idx="5">
                  <c:v>ТУРИСТИЧЕСКИЙ НАЛОГ</c:v>
                </c:pt>
                <c:pt idx="6">
                  <c:v>ДОХОДЫ ОТ ИСПОЛЬЗОВАНИЯ ИМУЩЕСТВА, НАХОДЯЩЕГОСЯ В ГОСУДАРСТВЕННОЙ И МУНИЦИПАЛЬНОЙ СОБСТВЕННОСТИ</c:v>
                </c:pt>
                <c:pt idx="7">
                  <c:v>ДОХОДЫ ОТ ОКАЗАНИЯ ПЛАТНЫХ УСЛУГ И КОМПЕНСАЦИИ ЗАТРАТ ГОСУДАРСТВА</c:v>
                </c:pt>
                <c:pt idx="8">
                  <c:v>ДОХОДЫ ОТ ПРОДАЖИ МАТЕРИАЛЬНЫХ И НЕМАТЕРИАЛЬНЫХ АКТИВОВ</c:v>
                </c:pt>
                <c:pt idx="9">
                  <c:v>ШТРАФЫ, САНКЦИИ, ВОЗМЕЩЕНИЕ УЩЕРБА</c:v>
                </c:pt>
              </c:strCache>
            </c:strRef>
          </c:cat>
          <c:val>
            <c:numRef>
              <c:f>Доходы_1!$AV$15:$AV$89</c:f>
              <c:numCache>
                <c:formatCode>0.0%</c:formatCode>
                <c:ptCount val="10"/>
                <c:pt idx="0">
                  <c:v>0.66495404319091245</c:v>
                </c:pt>
                <c:pt idx="1">
                  <c:v>7.7830225172935627E-2</c:v>
                </c:pt>
                <c:pt idx="2">
                  <c:v>1.5400937911541629E-2</c:v>
                </c:pt>
                <c:pt idx="3">
                  <c:v>1.5002849096157256E-2</c:v>
                </c:pt>
                <c:pt idx="4">
                  <c:v>3.8000341740849458E-2</c:v>
                </c:pt>
                <c:pt idx="5">
                  <c:v>1.829320965715432E-3</c:v>
                </c:pt>
                <c:pt idx="6">
                  <c:v>9.0417879410213828E-2</c:v>
                </c:pt>
                <c:pt idx="7">
                  <c:v>7.6274987003294797E-2</c:v>
                </c:pt>
                <c:pt idx="8">
                  <c:v>1.6373596120607958E-3</c:v>
                </c:pt>
                <c:pt idx="9">
                  <c:v>1.8652055896318662E-2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4-C14E-4393-955C-51D87E771530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legendEntry>
      <c:layout>
        <c:manualLayout>
          <c:xMode val="edge"/>
          <c:yMode val="edge"/>
          <c:x val="6.5972121131917333E-2"/>
          <c:y val="0.40723807334302192"/>
          <c:w val="0.73324131624539224"/>
          <c:h val="0.2040151571130063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9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  <c:spPr>
        <a:noFill/>
        <a:ln w="12700" cap="rnd" cmpd="sng" algn="ctr">
          <a:solidFill>
            <a:schemeClr val="tx1">
              <a:tint val="75000"/>
            </a:schemeClr>
          </a:solidFill>
          <a:prstDash val="solid"/>
          <a:round/>
        </a:ln>
        <a:effectLst/>
        <a:sp3d contourW="12700">
          <a:contourClr>
            <a:schemeClr val="tx1">
              <a:tint val="7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2043241842341237"/>
          <c:y val="3.2192730618007211E-2"/>
          <c:w val="0.62692653732421966"/>
          <c:h val="0.7241973114098433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Факт 1 квартал 2025 г., тыс.руб.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Лист1!$A$2:$A$6</c:f>
              <c:strCache>
                <c:ptCount val="5"/>
                <c:pt idx="0">
                  <c:v>НДФЛ</c:v>
                </c:pt>
                <c:pt idx="1">
                  <c:v>Акцизы</c:v>
                </c:pt>
                <c:pt idx="2">
                  <c:v>Налоги на совокупный доход</c:v>
                </c:pt>
                <c:pt idx="3">
                  <c:v>Налог на имущество</c:v>
                </c:pt>
                <c:pt idx="4">
                  <c:v>Госпошлина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36837.74</c:v>
                </c:pt>
                <c:pt idx="1">
                  <c:v>4201.01</c:v>
                </c:pt>
                <c:pt idx="2">
                  <c:v>977.6</c:v>
                </c:pt>
                <c:pt idx="3">
                  <c:v>1378.18</c:v>
                </c:pt>
                <c:pt idx="4">
                  <c:v>1922.64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8FC-44DE-A715-C65D82A9952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План 2026 г., тыс.руб.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Лист1!$A$2:$A$6</c:f>
              <c:strCache>
                <c:ptCount val="5"/>
                <c:pt idx="0">
                  <c:v>НДФЛ</c:v>
                </c:pt>
                <c:pt idx="1">
                  <c:v>Акцизы</c:v>
                </c:pt>
                <c:pt idx="2">
                  <c:v>Налоги на совокупный доход</c:v>
                </c:pt>
                <c:pt idx="3">
                  <c:v>Налог на имущество</c:v>
                </c:pt>
                <c:pt idx="4">
                  <c:v>Госпошлина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206022.14</c:v>
                </c:pt>
                <c:pt idx="1">
                  <c:v>19072.400000000001</c:v>
                </c:pt>
                <c:pt idx="2">
                  <c:v>3408</c:v>
                </c:pt>
                <c:pt idx="3">
                  <c:v>10459</c:v>
                </c:pt>
                <c:pt idx="4">
                  <c:v>12000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8FC-44DE-A715-C65D82A9952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Факт 1 квартал 2026 г., тыс.руб.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cat>
            <c:strRef>
              <c:f>Лист1!$A$2:$A$6</c:f>
              <c:strCache>
                <c:ptCount val="5"/>
                <c:pt idx="0">
                  <c:v>НДФЛ</c:v>
                </c:pt>
                <c:pt idx="1">
                  <c:v>Акцизы</c:v>
                </c:pt>
                <c:pt idx="2">
                  <c:v>Налоги на совокупный доход</c:v>
                </c:pt>
                <c:pt idx="3">
                  <c:v>Налог на имущество</c:v>
                </c:pt>
                <c:pt idx="4">
                  <c:v>Госпошлина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35699.11</c:v>
                </c:pt>
                <c:pt idx="1">
                  <c:v>4178.4399999999996</c:v>
                </c:pt>
                <c:pt idx="2">
                  <c:v>826.82</c:v>
                </c:pt>
                <c:pt idx="3">
                  <c:v>805.45</c:v>
                </c:pt>
                <c:pt idx="4">
                  <c:v>2040.11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8FC-44DE-A715-C65D82A995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21030280"/>
        <c:axId val="221027928"/>
        <c:axId val="0"/>
      </c:bar3DChart>
      <c:catAx>
        <c:axId val="2210302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12700" cap="rnd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pPr>
            <a:endParaRPr lang="ru-RU"/>
          </a:p>
        </c:txPr>
        <c:crossAx val="221027928"/>
        <c:crosses val="autoZero"/>
        <c:auto val="1"/>
        <c:lblAlgn val="ctr"/>
        <c:lblOffset val="100"/>
        <c:noMultiLvlLbl val="0"/>
      </c:catAx>
      <c:valAx>
        <c:axId val="221027928"/>
        <c:scaling>
          <c:orientation val="minMax"/>
        </c:scaling>
        <c:delete val="0"/>
        <c:axPos val="l"/>
        <c:majorGridlines>
          <c:spPr>
            <a:ln w="12700" cap="rnd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12700" cap="rnd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pPr>
            <a:endParaRPr lang="ru-RU"/>
          </a:p>
        </c:txPr>
        <c:crossAx val="221030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2825678133508209"/>
          <c:y val="0.18966924095520915"/>
          <c:w val="0.27174321866491785"/>
          <c:h val="0.1236117734885825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Times New Roman" pitchFamily="18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12700" cap="rnd" cmpd="sng" algn="ctr">
      <a:noFill/>
      <a:prstDash val="solid"/>
    </a:ln>
    <a:effectLst/>
  </c:spPr>
  <c:txPr>
    <a:bodyPr/>
    <a:lstStyle/>
    <a:p>
      <a:pPr>
        <a:defRPr sz="1800"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C1A2F7-7505-43F9-BB8E-F6DFA497E5F0}" type="doc">
      <dgm:prSet loTypeId="urn:microsoft.com/office/officeart/2005/8/layout/pyramid2" loCatId="list" qsTypeId="urn:microsoft.com/office/officeart/2005/8/quickstyle/simple5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0C93C1BF-997A-420E-85EF-35481BEF60F1}" type="pres">
      <dgm:prSet presAssocID="{82C1A2F7-7505-43F9-BB8E-F6DFA497E5F0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</dgm:ptLst>
  <dgm:cxnLst>
    <dgm:cxn modelId="{17F07B0D-8ED0-425A-BE60-969A7D3633E8}" type="presOf" srcId="{82C1A2F7-7505-43F9-BB8E-F6DFA497E5F0}" destId="{0C93C1BF-997A-420E-85EF-35481BEF60F1}" srcOrd="0" destOrd="0" presId="urn:microsoft.com/office/officeart/2005/8/layout/pyramid2"/>
  </dgm:cxnLst>
  <dgm:bg>
    <a:solidFill>
      <a:schemeClr val="accent3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F51107-1886-4C02-9394-CC4323647BA8}" type="datetimeFigureOut">
              <a:rPr lang="ru-RU" smtClean="0"/>
              <a:pPr/>
              <a:t>27.04.2026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F2CC4D-60FB-414B-9AC0-2CA370DF22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778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6481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F2CC4D-60FB-414B-9AC0-2CA370DF2297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9741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AE7F98-7396-405B-B737-1E08F857409B}" type="datetime1">
              <a:rPr lang="ru-RU" smtClean="0"/>
              <a:t>27.04.2026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7942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60399-FE5C-477F-804A-F014921F71D2}" type="datetime1">
              <a:rPr lang="ru-RU" smtClean="0"/>
              <a:t>27.04.2026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942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A89E8-8CF8-4798-868D-6B4A12B26826}" type="datetime1">
              <a:rPr lang="ru-RU" smtClean="0"/>
              <a:t>27.04.2026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11755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586E3C-7671-4550-8008-C8FC08C25F42}" type="datetime1">
              <a:rPr lang="ru-RU" smtClean="0"/>
              <a:t>27.04.2026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0657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6B301-E1BF-480D-9A3C-7E06A3C96223}" type="datetime1">
              <a:rPr lang="ru-RU" smtClean="0"/>
              <a:t>27.04.2026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709270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9329B-2452-4D9F-869F-866C3D5F0C4B}" type="datetime1">
              <a:rPr lang="ru-RU" smtClean="0"/>
              <a:t>27.04.2026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72728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F458-F170-4F29-BFFB-8E15CE72FD67}" type="datetime1">
              <a:rPr lang="ru-RU" smtClean="0"/>
              <a:t>27.04.2026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19247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054473-4DF3-47E4-8B92-CDE5B74EBB2A}" type="datetime1">
              <a:rPr lang="ru-RU" smtClean="0"/>
              <a:t>27.04.2026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255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66AE9-892A-4C2A-ACA2-EFF5E5FCE585}" type="datetime1">
              <a:rPr lang="ru-RU" smtClean="0"/>
              <a:t>27.04.2026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7545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F33E5-6E6C-45E6-B331-C6709D4D705A}" type="datetime1">
              <a:rPr lang="ru-RU" smtClean="0"/>
              <a:t>27.04.2026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457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C3579-1291-494C-B8D5-2F8F94711357}" type="datetime1">
              <a:rPr lang="ru-RU" smtClean="0"/>
              <a:t>27.04.2026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2581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F6F34-2A4A-4B09-A8F9-C2ECB48EC458}" type="datetime1">
              <a:rPr lang="ru-RU" smtClean="0"/>
              <a:t>27.04.2026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3239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D8BE4-9077-494D-AA00-A535B8B8A9E3}" type="datetime1">
              <a:rPr lang="ru-RU" smtClean="0"/>
              <a:t>27.04.2026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092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504F5-F3C6-40A8-8625-13FBAA3F06D3}" type="datetime1">
              <a:rPr lang="ru-RU" smtClean="0"/>
              <a:t>27.04.2026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5162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F7BA5-F0CA-4AAA-8840-A6E8D3214DF9}" type="datetime1">
              <a:rPr lang="ru-RU" smtClean="0"/>
              <a:t>27.04.2026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5017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DB19D-72C9-4347-A133-DA602F16E5B4}" type="datetime1">
              <a:rPr lang="ru-RU" smtClean="0"/>
              <a:t>27.04.2026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9052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09D9E-F418-45AE-8DC7-96A802C2F1EC}" type="datetime1">
              <a:rPr lang="ru-RU" smtClean="0"/>
              <a:t>27.04.2026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1430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3" r:id="rId9"/>
    <p:sldLayoutId id="2147483894" r:id="rId10"/>
    <p:sldLayoutId id="2147483895" r:id="rId11"/>
    <p:sldLayoutId id="2147483896" r:id="rId12"/>
    <p:sldLayoutId id="2147483897" r:id="rId13"/>
    <p:sldLayoutId id="2147483898" r:id="rId14"/>
    <p:sldLayoutId id="2147483899" r:id="rId15"/>
    <p:sldLayoutId id="2147483900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46" name="Прямоугольник 3"/>
          <p:cNvSpPr>
            <a:spLocks noChangeArrowheads="1"/>
          </p:cNvSpPr>
          <p:nvPr/>
        </p:nvSpPr>
        <p:spPr bwMode="auto">
          <a:xfrm>
            <a:off x="660386" y="1412776"/>
            <a:ext cx="7715304" cy="4071965"/>
          </a:xfrm>
          <a:prstGeom prst="rect">
            <a:avLst/>
          </a:prstGeom>
          <a:ln w="25400" algn="ctr">
            <a:solidFill>
              <a:schemeClr val="accent1"/>
            </a:solidFill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algn="ctr" defTabSz="957263">
              <a:defRPr/>
            </a:pPr>
            <a:endParaRPr lang="en-US" sz="1900">
              <a:solidFill>
                <a:srgbClr val="4F6228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6147" name="Прямоугольник 4"/>
          <p:cNvSpPr>
            <a:spLocks noChangeArrowheads="1"/>
          </p:cNvSpPr>
          <p:nvPr/>
        </p:nvSpPr>
        <p:spPr bwMode="auto">
          <a:xfrm>
            <a:off x="4357686" y="6858000"/>
            <a:ext cx="1838325" cy="160457"/>
          </a:xfrm>
          <a:prstGeom prst="rect">
            <a:avLst/>
          </a:prstGeom>
          <a:solidFill>
            <a:schemeClr val="accent2">
              <a:lumMod val="50000"/>
            </a:schemeClr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algn="ctr" defTabSz="957263">
              <a:defRPr/>
            </a:pPr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51203" name="Заголовок 1"/>
          <p:cNvSpPr>
            <a:spLocks/>
          </p:cNvSpPr>
          <p:nvPr/>
        </p:nvSpPr>
        <p:spPr bwMode="auto">
          <a:xfrm>
            <a:off x="820738" y="2852936"/>
            <a:ext cx="7394600" cy="1109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ru-RU" altLang="ko-KR" sz="4000" dirty="0" smtClean="0">
                <a:ln w="0"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4A66A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об исполнении бюджета </a:t>
            </a:r>
          </a:p>
          <a:p>
            <a:pPr algn="ctr" eaLnBrk="0" hangingPunct="0">
              <a:defRPr/>
            </a:pPr>
            <a:r>
              <a:rPr lang="ru-RU" altLang="ko-KR" sz="4000" dirty="0" smtClean="0">
                <a:ln w="0"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4A66A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Суоярвского муниципального округа</a:t>
            </a:r>
            <a:endParaRPr lang="ru-RU" altLang="ko-KR" sz="4000" dirty="0">
              <a:ln w="0">
                <a:solidFill>
                  <a:schemeClr val="bg2">
                    <a:lumMod val="50000"/>
                  </a:schemeClr>
                </a:solidFill>
              </a:ln>
              <a:solidFill>
                <a:srgbClr val="4A66AC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  <a:reflection blurRad="6350" stA="55000" endA="300" endPos="455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defRPr/>
            </a:pPr>
            <a:r>
              <a:rPr lang="ru-RU" altLang="ko-KR" sz="4000" dirty="0" smtClean="0">
                <a:ln w="0">
                  <a:solidFill>
                    <a:schemeClr val="bg2">
                      <a:lumMod val="50000"/>
                    </a:schemeClr>
                  </a:solidFill>
                </a:ln>
                <a:solidFill>
                  <a:srgbClr val="4A66AC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  <a:reflection blurRad="6350" stA="55000" endA="300" endPos="45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за 1 квартал 2026 года</a:t>
            </a:r>
          </a:p>
        </p:txBody>
      </p:sp>
      <p:sp>
        <p:nvSpPr>
          <p:cNvPr id="6152" name="Заголовок 1"/>
          <p:cNvSpPr>
            <a:spLocks/>
          </p:cNvSpPr>
          <p:nvPr/>
        </p:nvSpPr>
        <p:spPr bwMode="auto">
          <a:xfrm>
            <a:off x="855663" y="5034344"/>
            <a:ext cx="7307262" cy="1120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endParaRPr lang="ru-RU" sz="1800" dirty="0">
              <a:solidFill>
                <a:schemeClr val="accent2">
                  <a:lumMod val="50000"/>
                </a:schemeClr>
              </a:solidFill>
              <a:latin typeface="Arial" pitchFamily="34" charset="0"/>
            </a:endParaRPr>
          </a:p>
        </p:txBody>
      </p:sp>
      <p:sp>
        <p:nvSpPr>
          <p:cNvPr id="6153" name="Подзаголовок 2"/>
          <p:cNvSpPr>
            <a:spLocks/>
          </p:cNvSpPr>
          <p:nvPr/>
        </p:nvSpPr>
        <p:spPr bwMode="auto">
          <a:xfrm>
            <a:off x="6208713" y="6248572"/>
            <a:ext cx="2292350" cy="416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ru-RU" sz="1800" b="1" dirty="0">
              <a:solidFill>
                <a:schemeClr val="accent2">
                  <a:lumMod val="50000"/>
                </a:schemeClr>
              </a:solidFill>
              <a:latin typeface="Helio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54873" y="672198"/>
            <a:ext cx="3308842" cy="4616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ru-RU" sz="2400" dirty="0" smtClean="0">
                <a:ln w="0"/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</a:t>
            </a:r>
            <a:r>
              <a:rPr lang="ru-RU" sz="2400" dirty="0" smtClean="0">
                <a:ln w="0"/>
                <a:solidFill>
                  <a:schemeClr val="accent1"/>
                </a:solidFill>
              </a:rPr>
              <a:t> для граждан</a:t>
            </a:r>
            <a:endParaRPr lang="ru-RU" sz="2400" dirty="0">
              <a:ln w="0"/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8241433"/>
              </p:ext>
            </p:extLst>
          </p:nvPr>
        </p:nvGraphicFramePr>
        <p:xfrm>
          <a:off x="0" y="44625"/>
          <a:ext cx="9108504" cy="67152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5577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0405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7606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5212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8012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0811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224136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1008112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525198">
                <a:tc grid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4A66A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Распределение расходов бюджета </a:t>
                      </a:r>
                      <a:r>
                        <a:rPr lang="ru-RU" sz="1600" b="1" dirty="0" smtClean="0">
                          <a:solidFill>
                            <a:srgbClr val="4A66A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Суоярвского</a:t>
                      </a:r>
                      <a:r>
                        <a:rPr lang="ru-RU" sz="1600" b="1" baseline="0" dirty="0" smtClean="0">
                          <a:solidFill>
                            <a:srgbClr val="4A66A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rgbClr val="4A66A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муниципального округа</a:t>
                      </a:r>
                      <a:endParaRPr lang="ru-RU" sz="1600" b="1" dirty="0">
                        <a:solidFill>
                          <a:srgbClr val="4A66AC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b="1" dirty="0">
                        <a:solidFill>
                          <a:srgbClr val="4A66AC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909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Раздел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vert="vert27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Подраздел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vert="vert27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План 2025 г. (первоначальный), </a:t>
                      </a:r>
                      <a:r>
                        <a:rPr lang="ru-RU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 руб.</a:t>
                      </a:r>
                      <a:endParaRPr lang="ru-RU" sz="1000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План 2025 г.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(уточненный), </a:t>
                      </a:r>
                      <a:r>
                        <a:rPr lang="ru-RU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 руб.</a:t>
                      </a:r>
                      <a:endParaRPr lang="ru-RU" sz="1000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r>
                        <a:rPr lang="ru-RU" sz="1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2025 г.,</a:t>
                      </a:r>
                      <a:endParaRPr lang="ru-RU" sz="1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 руб.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%</a:t>
                      </a:r>
                      <a:r>
                        <a:rPr lang="ru-RU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исполнения</a:t>
                      </a:r>
                      <a:endParaRPr lang="ru-RU" sz="1000" kern="1200" baseline="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</a:t>
                      </a:r>
                      <a:r>
                        <a:rPr lang="ru-RU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плану (первоначальному)</a:t>
                      </a:r>
                      <a:endParaRPr lang="ru-RU" sz="1000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%</a:t>
                      </a:r>
                      <a:r>
                        <a:rPr lang="ru-RU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исполнения</a:t>
                      </a:r>
                      <a:endParaRPr lang="ru-RU" sz="1000" kern="1200" baseline="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</a:t>
                      </a:r>
                      <a:r>
                        <a:rPr lang="ru-RU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плану (уточненному)</a:t>
                      </a:r>
                      <a:endParaRPr lang="ru-RU" sz="1000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3204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Другие вопросы в области жилищно-коммунального хозяйства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05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05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275,41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275,41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79,93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29,0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29,0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6803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Дошкольное образование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07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01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102 549,40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102 567,39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21 163,31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20,6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20,6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4023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Общее образование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07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02</a:t>
                      </a: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294 473,40</a:t>
                      </a: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318 440,15</a:t>
                      </a: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69 991,15</a:t>
                      </a: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23,8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22,0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862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Дополнительное образование детей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07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03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32 016,45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31 241,60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3 840,80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12,0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12,3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993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Молодежная политика и оздоровление детей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07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07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10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 435,56</a:t>
                      </a:r>
                      <a:endParaRPr lang="ru-RU" sz="10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560,00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133,39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5,5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23,8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3204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Другие вопросы в области образования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07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09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23 162,80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25 038,36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5 144,32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22,2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20,5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862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Культура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08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01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110 084,98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131 482,59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47 027,55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42,7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35,8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862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Пенсионное обеспечение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10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01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6 272,43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6 272,43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1 579,62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25,2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25,2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862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Социальное обеспечение населения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10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03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8 848,33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8 848,33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1 687,80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19,1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19,1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862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Охрана семьи и детства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10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04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10 523,10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11 285,10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3 325,30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31,6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29,5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42738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Другие вопросы в области социальной политики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10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06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1 315,70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1 434,30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285,38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21,7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19,9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862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Физическая культура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11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01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21 932,00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21 932,00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4 625,83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21,1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21,1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862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Другие вопросы в области физической культуры и спорта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11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05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150,00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650,00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14,15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9,43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2,2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33204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Периодическая печать и издательства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12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02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3 449,94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3 449,94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646,76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18,7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18,7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33204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Обслуживание государственного (муниципального) долга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13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01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13 274,28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13 274,28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2 591,30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19,5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19,5</a:t>
                      </a: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33204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28150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 РАСХОДОВ: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-</a:t>
                      </a:r>
                      <a:endParaRPr lang="ru-RU" sz="1000" b="1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-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972 201,00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1 040 810,10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374 770,43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38,5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36,0</a:t>
                      </a:r>
                      <a:endParaRPr lang="ru-RU" sz="10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2928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7992888" cy="1320800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реализации муниципальных </a:t>
            </a:r>
            <a:br>
              <a:rPr lang="ru-RU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 </a:t>
            </a:r>
            <a:r>
              <a:rPr lang="ru-RU" sz="28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 1 квартал 2026 г.</a:t>
            </a:r>
            <a:endParaRPr lang="ru-RU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0635664"/>
              </p:ext>
            </p:extLst>
          </p:nvPr>
        </p:nvGraphicFramePr>
        <p:xfrm>
          <a:off x="493395" y="1196752"/>
          <a:ext cx="7174949" cy="54696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0922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7129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1025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6249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 </a:t>
                      </a: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программы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 2026 г.</a:t>
                      </a:r>
                    </a:p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(уточненный</a:t>
                      </a:r>
                      <a:r>
                        <a:rPr lang="ru-RU" sz="1400" u="none" strike="noStrik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),</a:t>
                      </a:r>
                    </a:p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тыс.руб</a:t>
                      </a:r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 </a:t>
                      </a: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1 квартал 2026 г.,</a:t>
                      </a:r>
                    </a:p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тыс.руб</a:t>
                      </a:r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 от плана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2497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Муниципальная программа "Развитие образования в Суоярвском муниципальном округе"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491 993,05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103 294,52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marL="0" lvl="1" algn="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1861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Муниципальная программа "Молодежь </a:t>
                      </a:r>
                      <a:r>
                        <a:rPr lang="ru-RU" sz="1400" kern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Суоярвского</a:t>
                      </a:r>
                      <a:r>
                        <a:rPr lang="ru-RU" sz="14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муниципального округа</a:t>
                      </a:r>
                      <a:r>
                        <a:rPr lang="ru-RU" sz="14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60,00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15,60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26,0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24974">
                <a:tc>
                  <a:txBody>
                    <a:bodyPr/>
                    <a:lstStyle/>
                    <a:p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Муниципальная программа "Развитие культуры </a:t>
                      </a:r>
                      <a:r>
                        <a:rPr lang="ru-RU" sz="1400" u="none" strike="noStrike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Суоярвского</a:t>
                      </a: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муниципального округа"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131 482,59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47 027,55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35,8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037703">
                <a:tc>
                  <a:txBody>
                    <a:bodyPr/>
                    <a:lstStyle/>
                    <a:p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Муниципальная программа "Развитие транспортной   инфраструктуры и осуществления дорожной деятельности на территории </a:t>
                      </a:r>
                      <a:r>
                        <a:rPr lang="ru-RU" sz="1400" u="none" strike="noStrike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Суоярвского</a:t>
                      </a: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муниципального округа"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41 572,40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4 526,50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10,9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7889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</a:t>
                      </a:r>
                      <a:r>
                        <a:rPr kumimoji="0" lang="ru-RU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Муниципальная программа "Развитие физической культуры и спорта в </a:t>
                      </a:r>
                      <a:r>
                        <a:rPr kumimoji="0" lang="ru-RU" sz="14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Суоярвском</a:t>
                      </a:r>
                      <a:r>
                        <a:rPr kumimoji="0" lang="ru-RU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муниципальном округе</a:t>
                      </a:r>
                      <a:r>
                        <a:rPr kumimoji="0" lang="ru-RU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</a:t>
                      </a:r>
                      <a:endParaRPr kumimoji="0" lang="ru-RU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22 582,00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4 639,98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20,5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8824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Муниципальная программа "Управление муниципальными финансами"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13 274,28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2 591,29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19,5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83021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Муниципальная программа "Комплексное развитие жилищно-коммунальной сферы </a:t>
                      </a:r>
                      <a:r>
                        <a:rPr lang="ru-RU" sz="1400" u="none" strike="noStrike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Суоярвского</a:t>
                      </a: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муниципального округа и управление недвижимостью"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236 733,14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191 689,00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81,0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Номер слайда 5"/>
          <p:cNvSpPr txBox="1">
            <a:spLocks/>
          </p:cNvSpPr>
          <p:nvPr/>
        </p:nvSpPr>
        <p:spPr>
          <a:xfrm>
            <a:off x="8244408" y="0"/>
            <a:ext cx="899592" cy="47625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defRPr/>
            </a:pPr>
            <a:endParaRPr lang="ru-RU" sz="120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5297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5967054"/>
              </p:ext>
            </p:extLst>
          </p:nvPr>
        </p:nvGraphicFramePr>
        <p:xfrm>
          <a:off x="539552" y="1124745"/>
          <a:ext cx="7272808" cy="512362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3032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4692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3500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6056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7176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 </a:t>
                      </a: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расходов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 2026 г.</a:t>
                      </a:r>
                    </a:p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(уточненный</a:t>
                      </a:r>
                      <a:r>
                        <a:rPr lang="ru-RU" sz="1400" u="none" strike="noStrik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),</a:t>
                      </a:r>
                    </a:p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тыс.руб</a:t>
                      </a:r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 </a:t>
                      </a: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1 квартал 2026 г.,</a:t>
                      </a:r>
                    </a:p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тыс.руб</a:t>
                      </a:r>
                      <a:r>
                        <a:rPr lang="ru-RU" sz="1400" b="0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400" b="0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 от плана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3211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 Муниципальная программа "Осуществление полномочий местной администрацией"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88 501,38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20 915,17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23,6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59062">
                <a:tc>
                  <a:txBody>
                    <a:bodyPr/>
                    <a:lstStyle/>
                    <a:p>
                      <a:pPr marL="0" marR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 Муниципальная программа «Профилактика правонарушений и преступлений в </a:t>
                      </a:r>
                      <a:r>
                        <a:rPr lang="ru-RU" sz="1400" u="none" strike="noStrike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Суоярвском</a:t>
                      </a: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муниципальном округе"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5,00</a:t>
                      </a: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5906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 Муниципальная программа «Обеспечение безопасности жизнедеятельности населения Суоярвского муниципального округа"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11 196,00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70,82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0,6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08306">
                <a:tc>
                  <a:txBody>
                    <a:bodyPr/>
                    <a:lstStyle/>
                    <a:p>
                      <a:pPr marL="0" marR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 </a:t>
                      </a:r>
                      <a:r>
                        <a:rPr lang="ru-RU" sz="14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Муниципальная программа "Формирование современной городской среды на территории </a:t>
                      </a:r>
                      <a:r>
                        <a:rPr lang="ru-RU" sz="1400" kern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Суоярвского</a:t>
                      </a:r>
                      <a:r>
                        <a:rPr lang="ru-RU" sz="14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муниципального округа</a:t>
                      </a:r>
                      <a:r>
                        <a:rPr lang="ru-RU" sz="14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"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3 405,26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916651">
                <a:tc>
                  <a:txBody>
                    <a:bodyPr/>
                    <a:lstStyle/>
                    <a:p>
                      <a:pPr marL="0" marR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 М</a:t>
                      </a: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униципальная программа "Профилактика терроризма и экстремизма, а также минимизация и (или) ликвидация последствий его проявления на территории </a:t>
                      </a:r>
                      <a:r>
                        <a:rPr lang="ru-RU" sz="1400" u="none" strike="noStrike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Суоярвского</a:t>
                      </a: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муниципального округа"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5,00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75701">
                <a:tc>
                  <a:txBody>
                    <a:bodyPr/>
                    <a:lstStyle/>
                    <a:p>
                      <a:pPr marL="0" marR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1 040 810,10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374 770,43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36,0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064896" cy="476672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реализации </a:t>
            </a:r>
            <a:r>
              <a:rPr lang="ru-RU" sz="28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муниципальных</a:t>
            </a:r>
            <a:br>
              <a:rPr lang="ru-RU" sz="28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 за 1 квартал 2026 г.</a:t>
            </a:r>
            <a:endParaRPr lang="ru-RU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144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512" y="84975"/>
            <a:ext cx="7056784" cy="1038225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26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Удельный вес расходов по программам </a:t>
            </a:r>
            <a:r>
              <a:rPr lang="ru-RU" sz="26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6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общем объеме </a:t>
            </a:r>
            <a:r>
              <a:rPr lang="ru-RU" sz="26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расходов за 1 квартал 2026 </a:t>
            </a:r>
            <a:r>
              <a:rPr lang="ru-RU" sz="26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  <a:r>
              <a:rPr lang="ru-RU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730094907"/>
              </p:ext>
            </p:extLst>
          </p:nvPr>
        </p:nvGraphicFramePr>
        <p:xfrm>
          <a:off x="395536" y="1123200"/>
          <a:ext cx="8229600" cy="5400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4580" name="AutoShape 6"/>
          <p:cNvSpPr>
            <a:spLocks noChangeArrowheads="1"/>
          </p:cNvSpPr>
          <p:nvPr/>
        </p:nvSpPr>
        <p:spPr bwMode="auto">
          <a:xfrm>
            <a:off x="1996988" y="1434548"/>
            <a:ext cx="6004385" cy="80011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место</a:t>
            </a:r>
          </a:p>
          <a:p>
            <a:pPr algn="ctr" eaLnBrk="0" hangingPunct="0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Комплексное развитие жилищно-коммунальной сферы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Суоярвского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eaLnBrk="0" hangingPunct="0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муниципального округа и управление недвижимостью – 51,1% 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81" name="AutoShape 8"/>
          <p:cNvSpPr>
            <a:spLocks noChangeArrowheads="1"/>
          </p:cNvSpPr>
          <p:nvPr/>
        </p:nvSpPr>
        <p:spPr bwMode="auto">
          <a:xfrm>
            <a:off x="2009590" y="2311895"/>
            <a:ext cx="6004385" cy="781072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lvl="0" algn="ctr" eaLnBrk="0" hangingPunct="0"/>
            <a:r>
              <a:rPr lang="ru-RU" sz="1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 место</a:t>
            </a:r>
          </a:p>
          <a:p>
            <a:pPr lvl="0" algn="ctr" eaLnBrk="0" hangingPunct="0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Развитие образования в Суоярвском муниципальном округе – 27,6%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82" name="AutoShape 9"/>
          <p:cNvSpPr>
            <a:spLocks noChangeArrowheads="1"/>
          </p:cNvSpPr>
          <p:nvPr/>
        </p:nvSpPr>
        <p:spPr bwMode="auto">
          <a:xfrm>
            <a:off x="2009589" y="3170200"/>
            <a:ext cx="6004386" cy="854601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место</a:t>
            </a:r>
          </a:p>
          <a:p>
            <a:pPr algn="ctr" eaLnBrk="0" hangingPunct="0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Развитие культуры </a:t>
            </a:r>
            <a:r>
              <a:rPr lang="ru-RU" sz="1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Суоярвского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муниципального округа – 12,5%</a:t>
            </a:r>
            <a:endParaRPr lang="ru-RU" sz="11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4583" name="AutoShape 10"/>
          <p:cNvSpPr>
            <a:spLocks noChangeArrowheads="1"/>
          </p:cNvSpPr>
          <p:nvPr/>
        </p:nvSpPr>
        <p:spPr bwMode="auto">
          <a:xfrm>
            <a:off x="1996985" y="5157192"/>
            <a:ext cx="6004387" cy="838099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lvl="0" algn="ctr" font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 место</a:t>
            </a:r>
          </a:p>
          <a:p>
            <a:pPr lvl="0" algn="ctr" fontAlgn="ctr"/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Развитие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физической культуры и спорта </a:t>
            </a:r>
          </a:p>
          <a:p>
            <a:pPr lvl="0" algn="ctr" font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Суоярвском муниципальном округе </a:t>
            </a:r>
            <a:r>
              <a:rPr lang="ru-RU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1,2%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1996985" y="4147906"/>
            <a:ext cx="5938338" cy="84534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место 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Осуществление полномочий местной администрацией – 5,6%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1478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2143116"/>
            <a:ext cx="6347714" cy="1857388"/>
          </a:xfrm>
        </p:spPr>
        <p:txBody>
          <a:bodyPr>
            <a:noAutofit/>
          </a:bodyPr>
          <a:lstStyle/>
          <a:p>
            <a:pPr algn="ctr"/>
            <a:r>
              <a:rPr lang="ru-RU" sz="6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6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96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7992888" cy="720080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Суоярвского </a:t>
            </a:r>
            <a:r>
              <a:rPr lang="ru-RU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</a:t>
            </a:r>
            <a:r>
              <a:rPr lang="ru-RU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округа</a:t>
            </a:r>
            <a:r>
              <a:rPr lang="ru-RU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/>
            </a:r>
            <a:br>
              <a:rPr lang="ru-RU" sz="24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ru-RU" sz="24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/>
            </a:r>
            <a:br>
              <a:rPr lang="ru-RU" sz="240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ru-RU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/>
            </a:r>
            <a:br>
              <a:rPr lang="ru-RU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endParaRPr lang="ru-RU" sz="22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9626366"/>
              </p:ext>
            </p:extLst>
          </p:nvPr>
        </p:nvGraphicFramePr>
        <p:xfrm>
          <a:off x="539552" y="1340768"/>
          <a:ext cx="8093052" cy="49685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326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2326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2326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02326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41345">
                <a:tc gridSpan="4"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руб.</a:t>
                      </a:r>
                      <a:endParaRPr lang="ru-RU" sz="16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rgbClr val="4A66A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504783">
                <a:tc>
                  <a:txBody>
                    <a:bodyPr/>
                    <a:lstStyle/>
                    <a:p>
                      <a:pPr marL="0" algn="ctr" defTabSz="457200" rtl="0" eaLnBrk="1" latinLnBrk="0" hangingPunct="1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Показатель</a:t>
                      </a:r>
                      <a:endParaRPr lang="ru-RU" sz="1800" b="1" kern="1200" dirty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solidFill>
                      <a:srgbClr val="4A66A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Фактическое исполнение </a:t>
                      </a:r>
                    </a:p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1 квартал 2025 г.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Плановые показатели (уточненные) </a:t>
                      </a:r>
                    </a:p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2026 г.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Фактическое исполнение </a:t>
                      </a:r>
                    </a:p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1 квартал 2026 г.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32625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Доходы, всего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160 371,21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1 011 603,50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401 281,56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76195">
                <a:tc gridSpan="4"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 sz="2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128588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налоговые и неналоговые доходы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55 537,14</a:t>
                      </a:r>
                    </a:p>
                  </a:txBody>
                  <a:tcPr marL="0" marR="0" marT="0" marB="0" anchor="ctr">
                    <a:solidFill>
                      <a:srgbClr val="E9EA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290 199,83 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rgbClr val="E9EA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53 686,59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52392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безвозмездные поступления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104 834,07</a:t>
                      </a:r>
                      <a:endParaRPr lang="ru-RU" sz="20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721 403,67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347 594,97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32625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Расходы, всего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175 337,04</a:t>
                      </a:r>
                      <a:endParaRPr lang="ru-RU" sz="20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1 040 810,10</a:t>
                      </a:r>
                      <a:endParaRPr lang="ru-RU" sz="20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374 770,43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Tm="2469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81000" y="4733124"/>
            <a:ext cx="8439472" cy="522288"/>
          </a:xfrm>
        </p:spPr>
        <p:txBody>
          <a:bodyPr>
            <a:noAutofit/>
          </a:bodyPr>
          <a:lstStyle/>
          <a:p>
            <a:r>
              <a:rPr lang="ru-RU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Просроченная кредиторская задолженность</a:t>
            </a:r>
            <a:endParaRPr lang="ru-RU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147" b="12147"/>
          <a:stretch>
            <a:fillRect/>
          </a:stretch>
        </p:blipFill>
        <p:spPr/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5373216"/>
            <a:ext cx="8295456" cy="76835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 состоянию на 01.04.2026 г. – 33 276,00 тыс. руб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6782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6347714" cy="1320800"/>
          </a:xfrm>
        </p:spPr>
        <p:txBody>
          <a:bodyPr>
            <a:normAutofit/>
          </a:bodyPr>
          <a:lstStyle/>
          <a:p>
            <a:r>
              <a:rPr lang="ru-RU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финансирования дефицита бюджета</a:t>
            </a:r>
            <a:endParaRPr lang="ru-RU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1991843"/>
              </p:ext>
            </p:extLst>
          </p:nvPr>
        </p:nvGraphicFramePr>
        <p:xfrm>
          <a:off x="285721" y="1714488"/>
          <a:ext cx="7572428" cy="4257014"/>
        </p:xfrm>
        <a:graphic>
          <a:graphicData uri="http://schemas.openxmlformats.org/drawingml/2006/table">
            <a:tbl>
              <a:tblPr/>
              <a:tblGrid>
                <a:gridCol w="542928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4314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1836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тыс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 руб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38132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Привлечение бюджетных кредитов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38132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Оплата бюджетных </a:t>
                      </a:r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кредитов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1 800,00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81191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Привлечение коммерческих кредитов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 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981191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Погашение коммерческих кредитов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 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6893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5294708"/>
              </p:ext>
            </p:extLst>
          </p:nvPr>
        </p:nvGraphicFramePr>
        <p:xfrm>
          <a:off x="251520" y="2060848"/>
          <a:ext cx="7143800" cy="2952328"/>
        </p:xfrm>
        <a:graphic>
          <a:graphicData uri="http://schemas.openxmlformats.org/drawingml/2006/table">
            <a:tbl>
              <a:tblPr/>
              <a:tblGrid>
                <a:gridCol w="512683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1696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063591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Муниципальный </a:t>
                      </a:r>
                      <a:r>
                        <a:rPr lang="ru-RU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долг на </a:t>
                      </a:r>
                      <a:r>
                        <a:rPr lang="ru-RU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01.01.2026</a:t>
                      </a:r>
                      <a:r>
                        <a:rPr lang="ru-RU" sz="20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г.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68 550,0 тыс. руб.</a:t>
                      </a: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52633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Муниципальный долг </a:t>
                      </a: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 01.04.2026 г.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66 750,0 тыс. руб.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36104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Изменение (+/-)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-1 800,00 тыс. руб. (-2,63%)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Заголовок 1"/>
          <p:cNvSpPr txBox="1">
            <a:spLocks/>
          </p:cNvSpPr>
          <p:nvPr/>
        </p:nvSpPr>
        <p:spPr>
          <a:xfrm>
            <a:off x="539552" y="620688"/>
            <a:ext cx="6347714" cy="132080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долг </a:t>
            </a:r>
          </a:p>
        </p:txBody>
      </p:sp>
    </p:spTree>
    <p:extLst>
      <p:ext uri="{BB962C8B-B14F-4D97-AF65-F5344CB8AC3E}">
        <p14:creationId xmlns:p14="http://schemas.microsoft.com/office/powerpoint/2010/main" val="374491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15616" y="548680"/>
            <a:ext cx="5857916" cy="533400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ctr" eaLnBrk="1" hangingPunct="1"/>
            <a:r>
              <a:rPr lang="ru-RU" sz="28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Налоговые и неналоговые  доходы</a:t>
            </a:r>
          </a:p>
        </p:txBody>
      </p:sp>
      <p:graphicFrame>
        <p:nvGraphicFramePr>
          <p:cNvPr id="42010" name="Group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9226550"/>
              </p:ext>
            </p:extLst>
          </p:nvPr>
        </p:nvGraphicFramePr>
        <p:xfrm>
          <a:off x="179512" y="1484784"/>
          <a:ext cx="8784973" cy="42484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5618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1216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1216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9614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296142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172819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solidFill>
                      <a:srgbClr val="4A66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6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Фактическое поступление за 1 квартал  2025 г., тыс. руб.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solidFill>
                      <a:srgbClr val="4A66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 поступлений </a:t>
                      </a:r>
                      <a:r>
                        <a:rPr kumimoji="0" lang="ru-RU" sz="1600" b="1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(уточненный)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2026 г., тыс. руб.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solidFill>
                      <a:srgbClr val="4A66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6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Фактическое поступление за 1 квартал 2026 г., тыс. руб.</a:t>
                      </a:r>
                    </a:p>
                  </a:txBody>
                  <a:tcPr anchor="ctr" horzOverflow="overflow">
                    <a:solidFill>
                      <a:srgbClr val="4A66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 к 2025 г.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solidFill>
                      <a:srgbClr val="4A66A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 к плану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solidFill>
                      <a:srgbClr val="4A66A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640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Налоговые и неналоговые доходы, всего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kern="1200" dirty="0" smtClean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55 537,14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290 199,83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53 686,59</a:t>
                      </a:r>
                      <a:endParaRPr lang="ru-RU" sz="18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96,7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18,5</a:t>
                      </a: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35753"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из них:</a:t>
                      </a:r>
                    </a:p>
                  </a:txBody>
                  <a:tcPr horzOverflow="overflow">
                    <a:solidFill>
                      <a:srgbClr val="D0D3E3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horzOverflow="overflow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722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налоговые доходы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45 317,17</a:t>
                      </a:r>
                      <a:endParaRPr lang="ru-RU" sz="18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251 550,54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43 648,15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96,3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anose="02020603050405020304" pitchFamily="18" charset="0"/>
                        </a:rPr>
                        <a:t>17,4</a:t>
                      </a: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4558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неналоговые доходы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solidFill>
                      <a:srgbClr val="D0D3E3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10 219,97</a:t>
                      </a:r>
                      <a:endParaRPr lang="ru-RU" sz="18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solidFill>
                      <a:srgbClr val="D0D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38 649,29</a:t>
                      </a:r>
                    </a:p>
                  </a:txBody>
                  <a:tcPr anchor="ctr" horzOverflow="overflow">
                    <a:solidFill>
                      <a:srgbClr val="D0D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10 038,44</a:t>
                      </a:r>
                    </a:p>
                  </a:txBody>
                  <a:tcPr anchor="ctr" horzOverflow="overflow">
                    <a:solidFill>
                      <a:srgbClr val="D0D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98,2</a:t>
                      </a:r>
                    </a:p>
                  </a:txBody>
                  <a:tcPr anchor="ctr" horzOverflow="overflow">
                    <a:solidFill>
                      <a:srgbClr val="D0D3E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26,0</a:t>
                      </a:r>
                    </a:p>
                  </a:txBody>
                  <a:tcPr anchor="ctr" horzOverflow="overflow">
                    <a:solidFill>
                      <a:srgbClr val="D0D3E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6842721" cy="1320800"/>
          </a:xfrm>
        </p:spPr>
        <p:txBody>
          <a:bodyPr>
            <a:normAutofit/>
          </a:bodyPr>
          <a:lstStyle/>
          <a:p>
            <a:r>
              <a:rPr lang="ru-RU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Налоговые и неналоговые доходы</a:t>
            </a:r>
            <a:endParaRPr lang="ru-RU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2001066"/>
              </p:ext>
            </p:extLst>
          </p:nvPr>
        </p:nvGraphicFramePr>
        <p:xfrm>
          <a:off x="611560" y="1556792"/>
          <a:ext cx="8210872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355976" y="2780928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 smtClean="0"/>
          </a:p>
          <a:p>
            <a:endParaRPr lang="ru-RU" dirty="0"/>
          </a:p>
        </p:txBody>
      </p:sp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5473726"/>
              </p:ext>
            </p:extLst>
          </p:nvPr>
        </p:nvGraphicFramePr>
        <p:xfrm>
          <a:off x="-220248" y="620688"/>
          <a:ext cx="9067800" cy="9134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82566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6347713" cy="72008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Налоговые доходы</a:t>
            </a:r>
            <a:br>
              <a:rPr lang="ru-RU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0963394"/>
              </p:ext>
            </p:extLst>
          </p:nvPr>
        </p:nvGraphicFramePr>
        <p:xfrm>
          <a:off x="467544" y="1010397"/>
          <a:ext cx="7994849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97285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1074874"/>
              </p:ext>
            </p:extLst>
          </p:nvPr>
        </p:nvGraphicFramePr>
        <p:xfrm>
          <a:off x="1" y="44624"/>
          <a:ext cx="9108503" cy="66247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4585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5864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0209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1938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14765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75927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250828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1008112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</a:tblGrid>
              <a:tr h="358301">
                <a:tc grid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4A66A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Распределение расходов бюджета </a:t>
                      </a:r>
                      <a:r>
                        <a:rPr lang="ru-RU" sz="1600" b="1" dirty="0" smtClean="0">
                          <a:solidFill>
                            <a:srgbClr val="4A66A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Суоярвского</a:t>
                      </a:r>
                      <a:r>
                        <a:rPr lang="ru-RU" sz="1600" b="1" baseline="0" dirty="0" smtClean="0">
                          <a:solidFill>
                            <a:srgbClr val="4A66A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 smtClean="0">
                          <a:solidFill>
                            <a:srgbClr val="4A66AC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муниципального округа</a:t>
                      </a:r>
                      <a:endParaRPr lang="ru-RU" sz="1600" b="1" dirty="0">
                        <a:solidFill>
                          <a:srgbClr val="4A66AC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b="1" dirty="0">
                        <a:solidFill>
                          <a:srgbClr val="4A66AC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882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Раздел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vert="vert27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Подраздел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vert="vert27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План 2026 г. (первоначальный), </a:t>
                      </a:r>
                      <a:r>
                        <a:rPr lang="ru-RU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 руб.</a:t>
                      </a:r>
                      <a:endParaRPr lang="ru-RU" sz="1000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План 2026 г. 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(уточненный), </a:t>
                      </a:r>
                      <a:r>
                        <a:rPr lang="ru-RU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 руб.</a:t>
                      </a:r>
                      <a:endParaRPr lang="ru-RU" sz="1000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r>
                        <a:rPr lang="ru-RU" sz="10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за 1 квартал </a:t>
                      </a:r>
                      <a:r>
                        <a:rPr lang="ru-RU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2026г.,</a:t>
                      </a:r>
                      <a:endParaRPr lang="ru-RU" sz="10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 руб.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%</a:t>
                      </a:r>
                      <a:r>
                        <a:rPr lang="ru-RU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исполнения</a:t>
                      </a:r>
                      <a:endParaRPr lang="ru-RU" sz="1000" kern="1200" baseline="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</a:t>
                      </a:r>
                      <a:r>
                        <a:rPr lang="ru-RU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плану (первоначальному)</a:t>
                      </a:r>
                      <a:endParaRPr lang="ru-RU" sz="1000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%</a:t>
                      </a:r>
                      <a:r>
                        <a:rPr lang="ru-RU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исполнения</a:t>
                      </a:r>
                      <a:endParaRPr lang="ru-RU" sz="1000" kern="1200" baseline="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</a:t>
                      </a:r>
                      <a:r>
                        <a:rPr lang="ru-RU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плану (уточненному)</a:t>
                      </a:r>
                      <a:endParaRPr lang="ru-RU" sz="1000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372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Функционирование высшего должностного лица субъекта Российской Федерации и муниципального образования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01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02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2 904,40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2 904,40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452,14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15,6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15,6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965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Функционирование законодательных (представительных) органов государственной власти и представительных органов муниципальных образований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01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03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6,00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6,00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8344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Функционирование Правительства Российской Федерации, высших органов государственной власти субъектов РФ, местных администраций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01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04</a:t>
                      </a: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30 413,07</a:t>
                      </a: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32 671,66</a:t>
                      </a: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7 898,23</a:t>
                      </a: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26,0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24,2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1149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Судебная система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01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05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14,40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14,40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3431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Резервные фонды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01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11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300,00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300,00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3896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Другие общегосударственные вопросы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01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13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40 536,77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45 548,43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lang="ru-RU" sz="10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 052,53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24,8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22,1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1862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Мобилизационная и вневойсковая подготовка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02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03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836,90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836,90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98,20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11,7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11,7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9394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Другие вопросы в области национальной безопасности и правоохранительной деятельности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03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14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10 901,00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10 901,00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70,82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0,6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0,6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5133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Сельское хозяйство и рыболовство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04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05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1 209,40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1 209,40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5028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Транспорт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04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08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572,64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572,64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866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Дорожное хозяйство (дорожные фонды)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04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09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41 072,40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41 572,40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4 526,50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11,0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10,9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0887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Жилищное хозяйство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05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01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10 028,00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14 603,22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54,75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0,5</a:t>
                      </a:r>
                      <a:endParaRPr lang="ru-RU" sz="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0,4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2149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Коммунальное хозяйство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05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02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189 797,08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197 161,05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187 125,10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98,6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94,9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30044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Благоустройство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05</a:t>
                      </a:r>
                      <a:endParaRPr lang="ru-RU" sz="10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03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12 845,16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15 756,72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2 355,57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18,3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14,9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6803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11639</TotalTime>
  <Words>1153</Words>
  <Application>Microsoft Office PowerPoint</Application>
  <PresentationFormat>Экран (4:3)</PresentationFormat>
  <Paragraphs>434</Paragraphs>
  <Slides>14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3" baseType="lpstr">
      <vt:lpstr>Arial</vt:lpstr>
      <vt:lpstr>Calibri</vt:lpstr>
      <vt:lpstr>Helios</vt:lpstr>
      <vt:lpstr>HY그래픽M</vt:lpstr>
      <vt:lpstr>Times New Roman</vt:lpstr>
      <vt:lpstr>Trebuchet MS</vt:lpstr>
      <vt:lpstr>Wingdings</vt:lpstr>
      <vt:lpstr>Wingdings 3</vt:lpstr>
      <vt:lpstr>Грань</vt:lpstr>
      <vt:lpstr>Презентация PowerPoint</vt:lpstr>
      <vt:lpstr>Бюджет Суоярвского муниципального округа    </vt:lpstr>
      <vt:lpstr>Просроченная кредиторская задолженность</vt:lpstr>
      <vt:lpstr>Источники финансирования дефицита бюджета</vt:lpstr>
      <vt:lpstr>Презентация PowerPoint</vt:lpstr>
      <vt:lpstr>Презентация PowerPoint</vt:lpstr>
      <vt:lpstr>Налоговые и неналоговые доходы</vt:lpstr>
      <vt:lpstr>Налоговые доходы </vt:lpstr>
      <vt:lpstr>Презентация PowerPoint</vt:lpstr>
      <vt:lpstr>Презентация PowerPoint</vt:lpstr>
      <vt:lpstr>Результаты реализации муниципальных  программ за 1 квартал 2026 г.</vt:lpstr>
      <vt:lpstr>Результаты реализации муниципальных программ за 1 квартал 2026 г.</vt:lpstr>
      <vt:lpstr>Удельный вес расходов по программам в общем объеме расходов за 1 квартал 2026 г. 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Отчёт об исполнении бюджета  Чертковского сельского поселения за 2013 год</dc:title>
  <dc:creator>СИСАДМИН</dc:creator>
  <cp:lastModifiedBy>Admin</cp:lastModifiedBy>
  <cp:revision>893</cp:revision>
  <cp:lastPrinted>2026-04-24T12:42:59Z</cp:lastPrinted>
  <dcterms:modified xsi:type="dcterms:W3CDTF">2026-04-27T11:50:29Z</dcterms:modified>
</cp:coreProperties>
</file>