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4" r:id="rId1"/>
  </p:sldMasterIdLst>
  <p:notesMasterIdLst>
    <p:notesMasterId r:id="rId18"/>
  </p:notesMasterIdLst>
  <p:sldIdLst>
    <p:sldId id="268" r:id="rId2"/>
    <p:sldId id="259" r:id="rId3"/>
    <p:sldId id="276" r:id="rId4"/>
    <p:sldId id="299" r:id="rId5"/>
    <p:sldId id="278" r:id="rId6"/>
    <p:sldId id="314" r:id="rId7"/>
    <p:sldId id="302" r:id="rId8"/>
    <p:sldId id="313" r:id="rId9"/>
    <p:sldId id="303" r:id="rId10"/>
    <p:sldId id="304" r:id="rId11"/>
    <p:sldId id="310" r:id="rId12"/>
    <p:sldId id="309" r:id="rId13"/>
    <p:sldId id="312" r:id="rId14"/>
    <p:sldId id="297" r:id="rId15"/>
    <p:sldId id="288" r:id="rId16"/>
    <p:sldId id="295" r:id="rId17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C226"/>
    <a:srgbClr val="FF33CC"/>
    <a:srgbClr val="D77DD3"/>
    <a:srgbClr val="99FF66"/>
    <a:srgbClr val="8D5B7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14" autoAdjust="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78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444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факт 9 месяцев 2024 г., тыс.руб.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6"/>
                <c:pt idx="0">
                  <c:v>НДФЛ</c:v>
                </c:pt>
                <c:pt idx="1">
                  <c:v>Акцизы</c:v>
                </c:pt>
                <c:pt idx="2">
                  <c:v>Туристический налог</c:v>
                </c:pt>
                <c:pt idx="3">
                  <c:v>Налоги на совокупный доход</c:v>
                </c:pt>
                <c:pt idx="4">
                  <c:v>Налог на имущество</c:v>
                </c:pt>
                <c:pt idx="5">
                  <c:v>Госпошлина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115800.07</c:v>
                </c:pt>
                <c:pt idx="1">
                  <c:v>10959.09</c:v>
                </c:pt>
                <c:pt idx="2">
                  <c:v>0</c:v>
                </c:pt>
                <c:pt idx="3">
                  <c:v>2307.02</c:v>
                </c:pt>
                <c:pt idx="4">
                  <c:v>3881.63</c:v>
                </c:pt>
                <c:pt idx="5">
                  <c:v>3197.71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47F-4194-9404-7F711DF9A1F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План 2025 г., тыс.руб.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6"/>
                <c:pt idx="0">
                  <c:v>НДФЛ</c:v>
                </c:pt>
                <c:pt idx="1">
                  <c:v>Акцизы</c:v>
                </c:pt>
                <c:pt idx="2">
                  <c:v>Туристический налог</c:v>
                </c:pt>
                <c:pt idx="3">
                  <c:v>Налоги на совокупный доход</c:v>
                </c:pt>
                <c:pt idx="4">
                  <c:v>Налог на имущество</c:v>
                </c:pt>
                <c:pt idx="5">
                  <c:v>Госпошлина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202134.35</c:v>
                </c:pt>
                <c:pt idx="1">
                  <c:v>17484.900000000001</c:v>
                </c:pt>
                <c:pt idx="2">
                  <c:v>324.89999999999998</c:v>
                </c:pt>
                <c:pt idx="3">
                  <c:v>2779.61</c:v>
                </c:pt>
                <c:pt idx="4">
                  <c:v>8978</c:v>
                </c:pt>
                <c:pt idx="5">
                  <c:v>12000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47F-4194-9404-7F711DF9A1F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Факт 9 месяцев 2025 г., тыс.руб.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6"/>
                <c:pt idx="0">
                  <c:v>НДФЛ</c:v>
                </c:pt>
                <c:pt idx="1">
                  <c:v>Акцизы</c:v>
                </c:pt>
                <c:pt idx="2">
                  <c:v>Туристический налог</c:v>
                </c:pt>
                <c:pt idx="3">
                  <c:v>Налоги на совокупный доход</c:v>
                </c:pt>
                <c:pt idx="4">
                  <c:v>Налог на имущество</c:v>
                </c:pt>
                <c:pt idx="5">
                  <c:v>Госпошлина</c:v>
                </c:pt>
              </c:strCache>
            </c:strRef>
          </c:cat>
          <c:val>
            <c:numRef>
              <c:f>Лист1!$D$2:$D$7</c:f>
              <c:numCache>
                <c:formatCode>General</c:formatCode>
                <c:ptCount val="6"/>
                <c:pt idx="0">
                  <c:v>133080.01999999999</c:v>
                </c:pt>
                <c:pt idx="1">
                  <c:v>12918.71</c:v>
                </c:pt>
                <c:pt idx="2">
                  <c:v>108.6</c:v>
                </c:pt>
                <c:pt idx="3">
                  <c:v>2173.79</c:v>
                </c:pt>
                <c:pt idx="4">
                  <c:v>4055.38</c:v>
                </c:pt>
                <c:pt idx="5">
                  <c:v>8191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47F-4194-9404-7F711DF9A1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55729160"/>
        <c:axId val="155725240"/>
      </c:barChart>
      <c:catAx>
        <c:axId val="1557291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aseline="0">
                <a:latin typeface="Times New Roman" pitchFamily="18" charset="0"/>
              </a:defRPr>
            </a:pPr>
            <a:endParaRPr lang="ru-RU"/>
          </a:p>
        </c:txPr>
        <c:crossAx val="155725240"/>
        <c:crosses val="autoZero"/>
        <c:auto val="1"/>
        <c:lblAlgn val="ctr"/>
        <c:lblOffset val="100"/>
        <c:noMultiLvlLbl val="0"/>
      </c:catAx>
      <c:valAx>
        <c:axId val="1557252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aseline="0">
                <a:latin typeface="Times New Roman" pitchFamily="18" charset="0"/>
              </a:defRPr>
            </a:pPr>
            <a:endParaRPr lang="ru-RU"/>
          </a:p>
        </c:txPr>
        <c:crossAx val="1557291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7106999829761083"/>
          <c:y val="0.18966924095520915"/>
          <c:w val="0.31904265003861526"/>
          <c:h val="0.38947474304656837"/>
        </c:manualLayout>
      </c:layout>
      <c:overlay val="0"/>
      <c:txPr>
        <a:bodyPr/>
        <a:lstStyle/>
        <a:p>
          <a:pPr>
            <a:defRPr baseline="0">
              <a:latin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</a:t>
            </a:r>
            <a:r>
              <a:rPr lang="ru-RU" dirty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вес, %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c:rich>
      </c:tx>
      <c:layout>
        <c:manualLayout>
          <c:xMode val="edge"/>
          <c:yMode val="edge"/>
          <c:x val="0.21912934460554254"/>
          <c:y val="5.7912304934609318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Удельный вес</c:v>
                </c:pt>
              </c:strCache>
            </c:strRef>
          </c:tx>
          <c:explosion val="17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Лист1!$A$2:$A$10</c:f>
              <c:strCache>
                <c:ptCount val="9"/>
                <c:pt idx="0">
                  <c:v>НДФЛ</c:v>
                </c:pt>
                <c:pt idx="1">
                  <c:v>Акцизы</c:v>
                </c:pt>
                <c:pt idx="2">
                  <c:v>Туристический налог</c:v>
                </c:pt>
                <c:pt idx="3">
                  <c:v>Налоги на совокупный доход</c:v>
                </c:pt>
                <c:pt idx="4">
                  <c:v>Налог на имущество</c:v>
                </c:pt>
                <c:pt idx="5">
                  <c:v>Госпошлина</c:v>
                </c:pt>
                <c:pt idx="6">
                  <c:v>Доходы от оказания платных услуг </c:v>
                </c:pt>
                <c:pt idx="7">
                  <c:v>Доходы от использования имущества </c:v>
                </c:pt>
                <c:pt idx="8">
                  <c:v>Остальные платежи</c:v>
                </c:pt>
              </c:strCache>
            </c:strRef>
          </c:cat>
          <c:val>
            <c:numRef>
              <c:f>Лист1!$B$2:$B$10</c:f>
              <c:numCache>
                <c:formatCode>0.00</c:formatCode>
                <c:ptCount val="9"/>
                <c:pt idx="0">
                  <c:v>69.965956005152691</c:v>
                </c:pt>
                <c:pt idx="1">
                  <c:v>6.7919278604205671</c:v>
                </c:pt>
                <c:pt idx="2">
                  <c:v>5.7095744516416386E-2</c:v>
                </c:pt>
                <c:pt idx="3">
                  <c:v>1.1428559712001913</c:v>
                </c:pt>
                <c:pt idx="4">
                  <c:v>2.1320896905799698</c:v>
                </c:pt>
                <c:pt idx="5">
                  <c:v>4.3063650399076119</c:v>
                </c:pt>
                <c:pt idx="6">
                  <c:v>5.7481482525179697</c:v>
                </c:pt>
                <c:pt idx="7">
                  <c:v>7.6800505891429127</c:v>
                </c:pt>
                <c:pt idx="8">
                  <c:v>2.1755108465616533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5BD-4FE5-9507-E1CB4CED14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extLst xmlns:c16r2="http://schemas.microsoft.com/office/drawing/2015/06/chart">
          <c:ext xmlns:c15="http://schemas.microsoft.com/office/drawing/2012/chart" uri="{02D57815-91ED-43cb-92C2-25804820EDAC}">
            <c15:filteredPieSeries>
              <c15:ser>
                <c:idx val="1"/>
                <c:order val="1"/>
                <c:tx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Лист1!$C$1</c15:sqref>
                        </c15:formulaRef>
                      </c:ext>
                    </c:extLst>
                    <c:strCache>
                      <c:ptCount val="1"/>
                      <c:pt idx="0">
                        <c:v>Сумма, тыс.руб.</c:v>
                      </c:pt>
                    </c:strCache>
                  </c:strRef>
                </c:tx>
                <c:cat>
                  <c:strRef>
                    <c:extLst xmlns:c16r2="http://schemas.microsoft.com/office/drawing/2015/06/chart">
                      <c:ext uri="{02D57815-91ED-43cb-92C2-25804820EDAC}">
                        <c15:formulaRef>
                          <c15:sqref>Лист1!$A$2:$A$10</c15:sqref>
                        </c15:formulaRef>
                      </c:ext>
                    </c:extLst>
                    <c:strCache>
                      <c:ptCount val="9"/>
                      <c:pt idx="0">
                        <c:v>НДФЛ</c:v>
                      </c:pt>
                      <c:pt idx="1">
                        <c:v>Акцизы</c:v>
                      </c:pt>
                      <c:pt idx="2">
                        <c:v>Туристический налог</c:v>
                      </c:pt>
                      <c:pt idx="3">
                        <c:v>Налоги на совокупный доход</c:v>
                      </c:pt>
                      <c:pt idx="4">
                        <c:v>Налог на имущество</c:v>
                      </c:pt>
                      <c:pt idx="5">
                        <c:v>Госпошлина</c:v>
                      </c:pt>
                      <c:pt idx="6">
                        <c:v>Доходы от оказания платных услуг </c:v>
                      </c:pt>
                      <c:pt idx="7">
                        <c:v>Доходы от использования имущества </c:v>
                      </c:pt>
                      <c:pt idx="8">
                        <c:v>Остальные платежи</c:v>
                      </c:pt>
                    </c:strCache>
                  </c:strRef>
                </c:cat>
                <c:val>
                  <c:numRef>
                    <c:extLst xmlns:c16r2="http://schemas.microsoft.com/office/drawing/2015/06/chart">
                      <c:ext uri="{02D57815-91ED-43cb-92C2-25804820EDAC}">
                        <c15:formulaRef>
                          <c15:sqref>Лист1!$C$2:$C$10</c15:sqref>
                        </c15:formulaRef>
                      </c:ext>
                    </c:extLst>
                    <c:numCache>
                      <c:formatCode>General</c:formatCode>
                      <c:ptCount val="9"/>
                      <c:pt idx="0">
                        <c:v>133080.01999999999</c:v>
                      </c:pt>
                      <c:pt idx="1">
                        <c:v>12918.71</c:v>
                      </c:pt>
                      <c:pt idx="2">
                        <c:v>108.6</c:v>
                      </c:pt>
                      <c:pt idx="3">
                        <c:v>2173.79</c:v>
                      </c:pt>
                      <c:pt idx="4">
                        <c:v>4055.38</c:v>
                      </c:pt>
                      <c:pt idx="5">
                        <c:v>8191</c:v>
                      </c:pt>
                      <c:pt idx="6">
                        <c:v>10933.37</c:v>
                      </c:pt>
                      <c:pt idx="7">
                        <c:v>14607.98</c:v>
                      </c:pt>
                      <c:pt idx="8">
                        <c:v>4137.97</c:v>
                      </c:pt>
                    </c:numCache>
                  </c:numRef>
                </c:val>
                <c:extLst xmlns:c16r2="http://schemas.microsoft.com/office/drawing/2015/06/chart">
                  <c:ext xmlns:c16="http://schemas.microsoft.com/office/drawing/2014/chart" uri="{C3380CC4-5D6E-409C-BE32-E72D297353CC}">
                    <c16:uniqueId val="{00000001-55BD-4FE5-9507-E1CB4CED14C3}"/>
                  </c:ext>
                </c:extLst>
              </c15:ser>
            </c15:filteredPieSeries>
          </c:ext>
        </c:extLst>
      </c:pie3DChart>
    </c:plotArea>
    <c:legend>
      <c:legendPos val="r"/>
      <c:layout>
        <c:manualLayout>
          <c:xMode val="edge"/>
          <c:yMode val="edge"/>
          <c:x val="0.63863350932763308"/>
          <c:y val="2.8607725178131125E-2"/>
          <c:w val="0.29105593169641431"/>
          <c:h val="0.95550639481185307"/>
        </c:manualLayout>
      </c:layout>
      <c:overlay val="0"/>
      <c:txPr>
        <a:bodyPr/>
        <a:lstStyle/>
        <a:p>
          <a:pPr>
            <a:defRPr sz="1400" baseline="0">
              <a:latin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089231-8673-4475-8B15-58C9D3F1C5EF}" type="doc">
      <dgm:prSet loTypeId="urn:microsoft.com/office/officeart/2005/8/layout/radial6" loCatId="cycle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ru-RU"/>
        </a:p>
      </dgm:t>
    </dgm:pt>
    <dgm:pt modelId="{10067374-6164-487F-A936-788DB6792A12}">
      <dgm:prSet phldrT="[Текст]" custT="1"/>
      <dgm:spPr>
        <a:solidFill>
          <a:srgbClr val="99FF66"/>
        </a:solidFill>
      </dgm:spPr>
      <dgm:t>
        <a:bodyPr/>
        <a:lstStyle/>
        <a:p>
          <a:r>
            <a:rPr lang="ru-RU" sz="16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ОБРАЗОВАНИЕ 364,95 МЛН.РУБ.</a:t>
          </a:r>
          <a:endParaRPr lang="ru-RU" sz="1600" b="1" dirty="0">
            <a:solidFill>
              <a:schemeClr val="accent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E10848AB-F847-429B-9B0E-A501E95CFF44}" type="parTrans" cxnId="{9850ED00-0329-418E-B740-34FB212E2965}">
      <dgm:prSet/>
      <dgm:spPr/>
      <dgm:t>
        <a:bodyPr/>
        <a:lstStyle/>
        <a:p>
          <a:endParaRPr lang="ru-RU"/>
        </a:p>
      </dgm:t>
    </dgm:pt>
    <dgm:pt modelId="{5E548864-3D4B-41AA-98F7-B5BE029C332C}" type="sibTrans" cxnId="{9850ED00-0329-418E-B740-34FB212E2965}">
      <dgm:prSet/>
      <dgm:spPr/>
      <dgm:t>
        <a:bodyPr/>
        <a:lstStyle/>
        <a:p>
          <a:endParaRPr lang="ru-RU"/>
        </a:p>
      </dgm:t>
    </dgm:pt>
    <dgm:pt modelId="{871B381E-94C7-4C74-AD1F-1CFE49FC1E68}">
      <dgm:prSet phldrT="[Текст]" custT="1"/>
      <dgm:spPr>
        <a:solidFill>
          <a:srgbClr val="FFFF00"/>
        </a:solidFill>
      </dgm:spPr>
      <dgm:t>
        <a:bodyPr/>
        <a:lstStyle/>
        <a:p>
          <a:r>
            <a:rPr lang="ru-RU" sz="1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ДОШКОЛЬНОЕ</a:t>
          </a:r>
        </a:p>
        <a:p>
          <a:r>
            <a:rPr lang="ru-RU" sz="1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79,25 МЛН.РУБ.</a:t>
          </a:r>
          <a:endParaRPr lang="ru-RU" sz="1400" b="1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0CE57CE1-EBEF-464C-A3EC-5D2D506E84CA}" type="parTrans" cxnId="{08A87998-1447-42C1-8A5D-82F7F0AC7698}">
      <dgm:prSet/>
      <dgm:spPr/>
      <dgm:t>
        <a:bodyPr/>
        <a:lstStyle/>
        <a:p>
          <a:endParaRPr lang="ru-RU"/>
        </a:p>
      </dgm:t>
    </dgm:pt>
    <dgm:pt modelId="{91FC3AE0-B0C6-4192-8A4A-59C7736D0157}" type="sibTrans" cxnId="{08A87998-1447-42C1-8A5D-82F7F0AC7698}">
      <dgm:prSet/>
      <dgm:spPr/>
      <dgm:t>
        <a:bodyPr/>
        <a:lstStyle/>
        <a:p>
          <a:endParaRPr lang="ru-RU"/>
        </a:p>
      </dgm:t>
    </dgm:pt>
    <dgm:pt modelId="{16C27317-4DE7-498F-A681-C1007654B9F1}">
      <dgm:prSet phldrT="[Текст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ОБЩЕЕ ОБРАЗОВАНИЕ</a:t>
          </a:r>
        </a:p>
        <a:p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247,52 МЛН.РУБ.</a:t>
          </a:r>
          <a:endParaRPr lang="ru-RU" sz="1200" b="1" dirty="0">
            <a:latin typeface="Times New Roman" pitchFamily="18" charset="0"/>
            <a:cs typeface="Times New Roman" pitchFamily="18" charset="0"/>
          </a:endParaRPr>
        </a:p>
      </dgm:t>
    </dgm:pt>
    <dgm:pt modelId="{71A69F8B-811F-48AA-B7D8-EB83DB42E4B2}" type="parTrans" cxnId="{0A4B22BA-496B-4314-A0F9-DC2634C4F130}">
      <dgm:prSet/>
      <dgm:spPr/>
      <dgm:t>
        <a:bodyPr/>
        <a:lstStyle/>
        <a:p>
          <a:endParaRPr lang="ru-RU"/>
        </a:p>
      </dgm:t>
    </dgm:pt>
    <dgm:pt modelId="{74003CBC-7A1F-4234-B696-201FB328AE4E}" type="sibTrans" cxnId="{0A4B22BA-496B-4314-A0F9-DC2634C4F130}">
      <dgm:prSet/>
      <dgm:spPr/>
      <dgm:t>
        <a:bodyPr/>
        <a:lstStyle/>
        <a:p>
          <a:endParaRPr lang="ru-RU"/>
        </a:p>
      </dgm:t>
    </dgm:pt>
    <dgm:pt modelId="{0B03AADA-45EA-4B69-9D03-F9A64A0F52BE}">
      <dgm:prSet phldrT="[Текст]" custT="1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ДРУГИЕ ВОПРОСЫ В ОБЛАСТИ ОБРАЗОВАНИЯ</a:t>
          </a:r>
        </a:p>
        <a:p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15,38 МЛН.РУБ.</a:t>
          </a:r>
          <a:endParaRPr lang="ru-RU" sz="1200" b="1" dirty="0">
            <a:latin typeface="Times New Roman" pitchFamily="18" charset="0"/>
            <a:cs typeface="Times New Roman" pitchFamily="18" charset="0"/>
          </a:endParaRPr>
        </a:p>
      </dgm:t>
    </dgm:pt>
    <dgm:pt modelId="{1E85AB7A-FF0F-40AA-BE92-F5C55B21ABA0}" type="parTrans" cxnId="{F1D7AED6-DA5E-45BC-BD1F-918C46D3E9D9}">
      <dgm:prSet/>
      <dgm:spPr/>
      <dgm:t>
        <a:bodyPr/>
        <a:lstStyle/>
        <a:p>
          <a:endParaRPr lang="ru-RU"/>
        </a:p>
      </dgm:t>
    </dgm:pt>
    <dgm:pt modelId="{96DFEFEE-DCB0-4BFC-8275-EAA14D9DD443}" type="sibTrans" cxnId="{F1D7AED6-DA5E-45BC-BD1F-918C46D3E9D9}">
      <dgm:prSet/>
      <dgm:spPr/>
      <dgm:t>
        <a:bodyPr/>
        <a:lstStyle/>
        <a:p>
          <a:endParaRPr lang="ru-RU"/>
        </a:p>
      </dgm:t>
    </dgm:pt>
    <dgm:pt modelId="{75605D3C-781D-4861-AA99-6B45EECABE70}">
      <dgm:prSet phldrT="[Текст]" custT="1"/>
      <dgm:spPr>
        <a:solidFill>
          <a:srgbClr val="FF9933"/>
        </a:solidFill>
      </dgm:spPr>
      <dgm:t>
        <a:bodyPr/>
        <a:lstStyle/>
        <a:p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МОЛОДЕЖНАЯ ПОЛИТИКА И ОЗДОРОВЛЕНИЕ ДЕТЕЙ</a:t>
          </a:r>
        </a:p>
        <a:p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2,08 МЛН.РУБ.</a:t>
          </a:r>
          <a:endParaRPr lang="ru-RU" sz="1200" b="1" dirty="0">
            <a:latin typeface="Times New Roman" pitchFamily="18" charset="0"/>
            <a:cs typeface="Times New Roman" pitchFamily="18" charset="0"/>
          </a:endParaRPr>
        </a:p>
      </dgm:t>
    </dgm:pt>
    <dgm:pt modelId="{22F26917-F81E-417E-9276-BC5EAB178B23}" type="parTrans" cxnId="{239E517A-593E-4AF9-AA91-C250A71F7D3B}">
      <dgm:prSet/>
      <dgm:spPr/>
      <dgm:t>
        <a:bodyPr/>
        <a:lstStyle/>
        <a:p>
          <a:endParaRPr lang="ru-RU"/>
        </a:p>
      </dgm:t>
    </dgm:pt>
    <dgm:pt modelId="{B08A6239-35F0-422E-B6DA-6D683BA79BC1}" type="sibTrans" cxnId="{239E517A-593E-4AF9-AA91-C250A71F7D3B}">
      <dgm:prSet/>
      <dgm:spPr/>
      <dgm:t>
        <a:bodyPr/>
        <a:lstStyle/>
        <a:p>
          <a:endParaRPr lang="ru-RU"/>
        </a:p>
      </dgm:t>
    </dgm:pt>
    <dgm:pt modelId="{BD2DD881-70C2-4B46-861A-16F10811758A}">
      <dgm:prSet phldrT="[Текст]" custT="1"/>
      <dgm:spPr>
        <a:solidFill>
          <a:srgbClr val="FF9933"/>
        </a:solidFill>
      </dgm:spPr>
      <dgm:t>
        <a:bodyPr/>
        <a:lstStyle/>
        <a:p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ДОПОЛНИТЕЛЬНОЕ ОБРАЗОВАНИЕ </a:t>
          </a:r>
        </a:p>
        <a:p>
          <a:r>
            <a:rPr lang="ru-RU" sz="1200" b="1" dirty="0" smtClean="0">
              <a:latin typeface="Times New Roman" pitchFamily="18" charset="0"/>
              <a:cs typeface="Times New Roman" pitchFamily="18" charset="0"/>
            </a:rPr>
            <a:t>20,72 МЛН.РУБ.</a:t>
          </a:r>
          <a:endParaRPr lang="ru-RU" sz="1200" b="1" dirty="0">
            <a:latin typeface="Times New Roman" pitchFamily="18" charset="0"/>
            <a:cs typeface="Times New Roman" pitchFamily="18" charset="0"/>
          </a:endParaRPr>
        </a:p>
      </dgm:t>
    </dgm:pt>
    <dgm:pt modelId="{A183D680-BCCB-49B2-B1AE-CFA36673E438}" type="parTrans" cxnId="{771CFC87-178C-4C3F-8696-D2D77353A31F}">
      <dgm:prSet/>
      <dgm:spPr/>
      <dgm:t>
        <a:bodyPr/>
        <a:lstStyle/>
        <a:p>
          <a:endParaRPr lang="ru-RU"/>
        </a:p>
      </dgm:t>
    </dgm:pt>
    <dgm:pt modelId="{04785BB2-AF90-4864-AF5B-DC54CBA226CF}" type="sibTrans" cxnId="{771CFC87-178C-4C3F-8696-D2D77353A31F}">
      <dgm:prSet/>
      <dgm:spPr/>
      <dgm:t>
        <a:bodyPr/>
        <a:lstStyle/>
        <a:p>
          <a:endParaRPr lang="ru-RU"/>
        </a:p>
      </dgm:t>
    </dgm:pt>
    <dgm:pt modelId="{60468E70-C3A4-455F-8323-468258BE4687}" type="pres">
      <dgm:prSet presAssocID="{A8089231-8673-4475-8B15-58C9D3F1C5E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AB0E328-0F55-4F5C-ACBC-82D3D41C03B3}" type="pres">
      <dgm:prSet presAssocID="{10067374-6164-487F-A936-788DB6792A12}" presName="centerShape" presStyleLbl="node0" presStyleIdx="0" presStyleCnt="1" custScaleX="138596" custScaleY="90375" custLinFactNeighborX="1387" custLinFactNeighborY="6783"/>
      <dgm:spPr/>
      <dgm:t>
        <a:bodyPr/>
        <a:lstStyle/>
        <a:p>
          <a:endParaRPr lang="ru-RU"/>
        </a:p>
      </dgm:t>
    </dgm:pt>
    <dgm:pt modelId="{E6812F7A-29A2-4B53-B1D4-2B5B89BD17FC}" type="pres">
      <dgm:prSet presAssocID="{871B381E-94C7-4C74-AD1F-1CFE49FC1E68}" presName="node" presStyleLbl="node1" presStyleIdx="0" presStyleCnt="5" custScaleX="193196" custScaleY="121092" custRadScaleRad="95401" custRadScaleInc="-566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28AFC5D-06A3-489D-BA1F-786A755795D2}" type="pres">
      <dgm:prSet presAssocID="{871B381E-94C7-4C74-AD1F-1CFE49FC1E68}" presName="dummy" presStyleCnt="0"/>
      <dgm:spPr/>
    </dgm:pt>
    <dgm:pt modelId="{07C8251D-C6C7-4708-8D09-FC6EA4A2E874}" type="pres">
      <dgm:prSet presAssocID="{91FC3AE0-B0C6-4192-8A4A-59C7736D0157}" presName="sibTrans" presStyleLbl="sibTrans2D1" presStyleIdx="0" presStyleCnt="5"/>
      <dgm:spPr/>
      <dgm:t>
        <a:bodyPr/>
        <a:lstStyle/>
        <a:p>
          <a:endParaRPr lang="ru-RU"/>
        </a:p>
      </dgm:t>
    </dgm:pt>
    <dgm:pt modelId="{49A95409-AA6A-49DF-8129-D4F2BB9EF4F4}" type="pres">
      <dgm:prSet presAssocID="{16C27317-4DE7-498F-A681-C1007654B9F1}" presName="node" presStyleLbl="node1" presStyleIdx="1" presStyleCnt="5" custScaleX="193458" custScaleY="133991" custRadScaleRad="114944" custRadScaleInc="-160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4FCD52-5199-4B01-9AA0-BA58E6968179}" type="pres">
      <dgm:prSet presAssocID="{16C27317-4DE7-498F-A681-C1007654B9F1}" presName="dummy" presStyleCnt="0"/>
      <dgm:spPr/>
    </dgm:pt>
    <dgm:pt modelId="{9D6719C1-4AE3-449F-9CBD-A38EDFC99CDA}" type="pres">
      <dgm:prSet presAssocID="{74003CBC-7A1F-4234-B696-201FB328AE4E}" presName="sibTrans" presStyleLbl="sibTrans2D1" presStyleIdx="1" presStyleCnt="5"/>
      <dgm:spPr/>
      <dgm:t>
        <a:bodyPr/>
        <a:lstStyle/>
        <a:p>
          <a:endParaRPr lang="ru-RU"/>
        </a:p>
      </dgm:t>
    </dgm:pt>
    <dgm:pt modelId="{BF924337-8280-4AF8-9A2A-8B3DF7FB59FA}" type="pres">
      <dgm:prSet presAssocID="{0B03AADA-45EA-4B69-9D03-F9A64A0F52BE}" presName="node" presStyleLbl="node1" presStyleIdx="2" presStyleCnt="5" custScaleX="188393" custScaleY="114676" custRadScaleRad="144837" custRadScaleInc="-22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F5C6BC-F54E-4CCD-90B8-6E76B1FECC7A}" type="pres">
      <dgm:prSet presAssocID="{0B03AADA-45EA-4B69-9D03-F9A64A0F52BE}" presName="dummy" presStyleCnt="0"/>
      <dgm:spPr/>
    </dgm:pt>
    <dgm:pt modelId="{25FDDC6F-2CBC-4416-947B-8FC774B2F1F9}" type="pres">
      <dgm:prSet presAssocID="{96DFEFEE-DCB0-4BFC-8275-EAA14D9DD443}" presName="sibTrans" presStyleLbl="sibTrans2D1" presStyleIdx="2" presStyleCnt="5"/>
      <dgm:spPr/>
      <dgm:t>
        <a:bodyPr/>
        <a:lstStyle/>
        <a:p>
          <a:endParaRPr lang="ru-RU"/>
        </a:p>
      </dgm:t>
    </dgm:pt>
    <dgm:pt modelId="{E90FE364-E529-419C-BA40-468F0CAB75F6}" type="pres">
      <dgm:prSet presAssocID="{75605D3C-781D-4861-AA99-6B45EECABE70}" presName="node" presStyleLbl="node1" presStyleIdx="3" presStyleCnt="5" custScaleX="205565" custScaleY="117576" custRadScaleRad="114926" custRadScaleInc="421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983E21-E41A-4BD8-8ACD-B0C4AEEA1DB8}" type="pres">
      <dgm:prSet presAssocID="{75605D3C-781D-4861-AA99-6B45EECABE70}" presName="dummy" presStyleCnt="0"/>
      <dgm:spPr/>
    </dgm:pt>
    <dgm:pt modelId="{D25323DC-6D64-49B7-BE5E-27FDD8CB4502}" type="pres">
      <dgm:prSet presAssocID="{B08A6239-35F0-422E-B6DA-6D683BA79BC1}" presName="sibTrans" presStyleLbl="sibTrans2D1" presStyleIdx="3" presStyleCnt="5"/>
      <dgm:spPr/>
      <dgm:t>
        <a:bodyPr/>
        <a:lstStyle/>
        <a:p>
          <a:endParaRPr lang="ru-RU"/>
        </a:p>
      </dgm:t>
    </dgm:pt>
    <dgm:pt modelId="{46BC8F46-6764-4D4B-A9E9-56A835728750}" type="pres">
      <dgm:prSet presAssocID="{BD2DD881-70C2-4B46-861A-16F10811758A}" presName="node" presStyleLbl="node1" presStyleIdx="4" presStyleCnt="5" custScaleX="184928" custScaleY="126717" custRadScaleRad="112049" custRadScaleInc="15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336343-D61C-4FFC-B7E0-246AD9E33089}" type="pres">
      <dgm:prSet presAssocID="{BD2DD881-70C2-4B46-861A-16F10811758A}" presName="dummy" presStyleCnt="0"/>
      <dgm:spPr/>
    </dgm:pt>
    <dgm:pt modelId="{7E286B0D-8AA6-4F46-BF01-DD8C63489391}" type="pres">
      <dgm:prSet presAssocID="{04785BB2-AF90-4864-AF5B-DC54CBA226CF}" presName="sibTrans" presStyleLbl="sibTrans2D1" presStyleIdx="4" presStyleCnt="5"/>
      <dgm:spPr/>
      <dgm:t>
        <a:bodyPr/>
        <a:lstStyle/>
        <a:p>
          <a:endParaRPr lang="ru-RU"/>
        </a:p>
      </dgm:t>
    </dgm:pt>
  </dgm:ptLst>
  <dgm:cxnLst>
    <dgm:cxn modelId="{F9EA591E-D00A-4179-8770-FD77F48892C0}" type="presOf" srcId="{04785BB2-AF90-4864-AF5B-DC54CBA226CF}" destId="{7E286B0D-8AA6-4F46-BF01-DD8C63489391}" srcOrd="0" destOrd="0" presId="urn:microsoft.com/office/officeart/2005/8/layout/radial6"/>
    <dgm:cxn modelId="{197A3852-8346-4152-9D0B-F4201946A312}" type="presOf" srcId="{91FC3AE0-B0C6-4192-8A4A-59C7736D0157}" destId="{07C8251D-C6C7-4708-8D09-FC6EA4A2E874}" srcOrd="0" destOrd="0" presId="urn:microsoft.com/office/officeart/2005/8/layout/radial6"/>
    <dgm:cxn modelId="{08A87998-1447-42C1-8A5D-82F7F0AC7698}" srcId="{10067374-6164-487F-A936-788DB6792A12}" destId="{871B381E-94C7-4C74-AD1F-1CFE49FC1E68}" srcOrd="0" destOrd="0" parTransId="{0CE57CE1-EBEF-464C-A3EC-5D2D506E84CA}" sibTransId="{91FC3AE0-B0C6-4192-8A4A-59C7736D0157}"/>
    <dgm:cxn modelId="{F1D7AED6-DA5E-45BC-BD1F-918C46D3E9D9}" srcId="{10067374-6164-487F-A936-788DB6792A12}" destId="{0B03AADA-45EA-4B69-9D03-F9A64A0F52BE}" srcOrd="2" destOrd="0" parTransId="{1E85AB7A-FF0F-40AA-BE92-F5C55B21ABA0}" sibTransId="{96DFEFEE-DCB0-4BFC-8275-EAA14D9DD443}"/>
    <dgm:cxn modelId="{18D939AE-430B-41DB-A341-214FA3B1FE4D}" type="presOf" srcId="{BD2DD881-70C2-4B46-861A-16F10811758A}" destId="{46BC8F46-6764-4D4B-A9E9-56A835728750}" srcOrd="0" destOrd="0" presId="urn:microsoft.com/office/officeart/2005/8/layout/radial6"/>
    <dgm:cxn modelId="{9850ED00-0329-418E-B740-34FB212E2965}" srcId="{A8089231-8673-4475-8B15-58C9D3F1C5EF}" destId="{10067374-6164-487F-A936-788DB6792A12}" srcOrd="0" destOrd="0" parTransId="{E10848AB-F847-429B-9B0E-A501E95CFF44}" sibTransId="{5E548864-3D4B-41AA-98F7-B5BE029C332C}"/>
    <dgm:cxn modelId="{2A572D80-561A-4D9E-B17C-87A705331A72}" type="presOf" srcId="{A8089231-8673-4475-8B15-58C9D3F1C5EF}" destId="{60468E70-C3A4-455F-8323-468258BE4687}" srcOrd="0" destOrd="0" presId="urn:microsoft.com/office/officeart/2005/8/layout/radial6"/>
    <dgm:cxn modelId="{239E517A-593E-4AF9-AA91-C250A71F7D3B}" srcId="{10067374-6164-487F-A936-788DB6792A12}" destId="{75605D3C-781D-4861-AA99-6B45EECABE70}" srcOrd="3" destOrd="0" parTransId="{22F26917-F81E-417E-9276-BC5EAB178B23}" sibTransId="{B08A6239-35F0-422E-B6DA-6D683BA79BC1}"/>
    <dgm:cxn modelId="{79B73FCD-7685-47FF-8C3E-35DC4A155A4D}" type="presOf" srcId="{871B381E-94C7-4C74-AD1F-1CFE49FC1E68}" destId="{E6812F7A-29A2-4B53-B1D4-2B5B89BD17FC}" srcOrd="0" destOrd="0" presId="urn:microsoft.com/office/officeart/2005/8/layout/radial6"/>
    <dgm:cxn modelId="{8EE78BCE-E4F5-449F-B3C0-B04FD4DC7338}" type="presOf" srcId="{74003CBC-7A1F-4234-B696-201FB328AE4E}" destId="{9D6719C1-4AE3-449F-9CBD-A38EDFC99CDA}" srcOrd="0" destOrd="0" presId="urn:microsoft.com/office/officeart/2005/8/layout/radial6"/>
    <dgm:cxn modelId="{1CAFB2A1-BB1A-4FDA-A96C-276CD826BC15}" type="presOf" srcId="{0B03AADA-45EA-4B69-9D03-F9A64A0F52BE}" destId="{BF924337-8280-4AF8-9A2A-8B3DF7FB59FA}" srcOrd="0" destOrd="0" presId="urn:microsoft.com/office/officeart/2005/8/layout/radial6"/>
    <dgm:cxn modelId="{570DF3D4-8C45-498D-872A-561FEB4575E6}" type="presOf" srcId="{75605D3C-781D-4861-AA99-6B45EECABE70}" destId="{E90FE364-E529-419C-BA40-468F0CAB75F6}" srcOrd="0" destOrd="0" presId="urn:microsoft.com/office/officeart/2005/8/layout/radial6"/>
    <dgm:cxn modelId="{BC5720D9-1C7D-41C0-8196-FD2A53122025}" type="presOf" srcId="{96DFEFEE-DCB0-4BFC-8275-EAA14D9DD443}" destId="{25FDDC6F-2CBC-4416-947B-8FC774B2F1F9}" srcOrd="0" destOrd="0" presId="urn:microsoft.com/office/officeart/2005/8/layout/radial6"/>
    <dgm:cxn modelId="{7A2568D0-89EB-4F49-9FBB-5259ED609F81}" type="presOf" srcId="{10067374-6164-487F-A936-788DB6792A12}" destId="{DAB0E328-0F55-4F5C-ACBC-82D3D41C03B3}" srcOrd="0" destOrd="0" presId="urn:microsoft.com/office/officeart/2005/8/layout/radial6"/>
    <dgm:cxn modelId="{1436AA69-18E4-4E40-A091-51D489117A6D}" type="presOf" srcId="{16C27317-4DE7-498F-A681-C1007654B9F1}" destId="{49A95409-AA6A-49DF-8129-D4F2BB9EF4F4}" srcOrd="0" destOrd="0" presId="urn:microsoft.com/office/officeart/2005/8/layout/radial6"/>
    <dgm:cxn modelId="{0A4B22BA-496B-4314-A0F9-DC2634C4F130}" srcId="{10067374-6164-487F-A936-788DB6792A12}" destId="{16C27317-4DE7-498F-A681-C1007654B9F1}" srcOrd="1" destOrd="0" parTransId="{71A69F8B-811F-48AA-B7D8-EB83DB42E4B2}" sibTransId="{74003CBC-7A1F-4234-B696-201FB328AE4E}"/>
    <dgm:cxn modelId="{771CFC87-178C-4C3F-8696-D2D77353A31F}" srcId="{10067374-6164-487F-A936-788DB6792A12}" destId="{BD2DD881-70C2-4B46-861A-16F10811758A}" srcOrd="4" destOrd="0" parTransId="{A183D680-BCCB-49B2-B1AE-CFA36673E438}" sibTransId="{04785BB2-AF90-4864-AF5B-DC54CBA226CF}"/>
    <dgm:cxn modelId="{7294DCF2-0FD0-4B25-B3E8-B3948D717635}" type="presOf" srcId="{B08A6239-35F0-422E-B6DA-6D683BA79BC1}" destId="{D25323DC-6D64-49B7-BE5E-27FDD8CB4502}" srcOrd="0" destOrd="0" presId="urn:microsoft.com/office/officeart/2005/8/layout/radial6"/>
    <dgm:cxn modelId="{740936BF-A069-44FE-BBAB-DB28654AE44B}" type="presParOf" srcId="{60468E70-C3A4-455F-8323-468258BE4687}" destId="{DAB0E328-0F55-4F5C-ACBC-82D3D41C03B3}" srcOrd="0" destOrd="0" presId="urn:microsoft.com/office/officeart/2005/8/layout/radial6"/>
    <dgm:cxn modelId="{3D3317F9-8ED9-43F9-9926-BDA82DFD6B2C}" type="presParOf" srcId="{60468E70-C3A4-455F-8323-468258BE4687}" destId="{E6812F7A-29A2-4B53-B1D4-2B5B89BD17FC}" srcOrd="1" destOrd="0" presId="urn:microsoft.com/office/officeart/2005/8/layout/radial6"/>
    <dgm:cxn modelId="{7236C2BF-A49D-4C18-8739-331F7A5DF4D9}" type="presParOf" srcId="{60468E70-C3A4-455F-8323-468258BE4687}" destId="{428AFC5D-06A3-489D-BA1F-786A755795D2}" srcOrd="2" destOrd="0" presId="urn:microsoft.com/office/officeart/2005/8/layout/radial6"/>
    <dgm:cxn modelId="{5CD403E9-A6D7-44D5-B30F-3946604FED97}" type="presParOf" srcId="{60468E70-C3A4-455F-8323-468258BE4687}" destId="{07C8251D-C6C7-4708-8D09-FC6EA4A2E874}" srcOrd="3" destOrd="0" presId="urn:microsoft.com/office/officeart/2005/8/layout/radial6"/>
    <dgm:cxn modelId="{2B44AC0D-B7E9-4D22-9293-813110250CFA}" type="presParOf" srcId="{60468E70-C3A4-455F-8323-468258BE4687}" destId="{49A95409-AA6A-49DF-8129-D4F2BB9EF4F4}" srcOrd="4" destOrd="0" presId="urn:microsoft.com/office/officeart/2005/8/layout/radial6"/>
    <dgm:cxn modelId="{67BAAEE3-1AD0-41FC-971F-765BAB4E9461}" type="presParOf" srcId="{60468E70-C3A4-455F-8323-468258BE4687}" destId="{F74FCD52-5199-4B01-9AA0-BA58E6968179}" srcOrd="5" destOrd="0" presId="urn:microsoft.com/office/officeart/2005/8/layout/radial6"/>
    <dgm:cxn modelId="{5C44F353-3AF6-4048-ABAC-422ABCCB5659}" type="presParOf" srcId="{60468E70-C3A4-455F-8323-468258BE4687}" destId="{9D6719C1-4AE3-449F-9CBD-A38EDFC99CDA}" srcOrd="6" destOrd="0" presId="urn:microsoft.com/office/officeart/2005/8/layout/radial6"/>
    <dgm:cxn modelId="{607147C2-9D07-4360-A812-58544AF42652}" type="presParOf" srcId="{60468E70-C3A4-455F-8323-468258BE4687}" destId="{BF924337-8280-4AF8-9A2A-8B3DF7FB59FA}" srcOrd="7" destOrd="0" presId="urn:microsoft.com/office/officeart/2005/8/layout/radial6"/>
    <dgm:cxn modelId="{32DAB4FE-AFCE-4103-8566-6B6E51718ECA}" type="presParOf" srcId="{60468E70-C3A4-455F-8323-468258BE4687}" destId="{8FF5C6BC-F54E-4CCD-90B8-6E76B1FECC7A}" srcOrd="8" destOrd="0" presId="urn:microsoft.com/office/officeart/2005/8/layout/radial6"/>
    <dgm:cxn modelId="{F7C51750-DDE2-4488-A0B9-3B83B8B2D77C}" type="presParOf" srcId="{60468E70-C3A4-455F-8323-468258BE4687}" destId="{25FDDC6F-2CBC-4416-947B-8FC774B2F1F9}" srcOrd="9" destOrd="0" presId="urn:microsoft.com/office/officeart/2005/8/layout/radial6"/>
    <dgm:cxn modelId="{F4AA03B9-8BB9-45A9-85C5-22BEB8A16DAB}" type="presParOf" srcId="{60468E70-C3A4-455F-8323-468258BE4687}" destId="{E90FE364-E529-419C-BA40-468F0CAB75F6}" srcOrd="10" destOrd="0" presId="urn:microsoft.com/office/officeart/2005/8/layout/radial6"/>
    <dgm:cxn modelId="{4C2E2631-FABE-43EC-8305-A3508E97C6F9}" type="presParOf" srcId="{60468E70-C3A4-455F-8323-468258BE4687}" destId="{07983E21-E41A-4BD8-8ACD-B0C4AEEA1DB8}" srcOrd="11" destOrd="0" presId="urn:microsoft.com/office/officeart/2005/8/layout/radial6"/>
    <dgm:cxn modelId="{047B1A83-3B66-4734-A68D-17700BF78ADC}" type="presParOf" srcId="{60468E70-C3A4-455F-8323-468258BE4687}" destId="{D25323DC-6D64-49B7-BE5E-27FDD8CB4502}" srcOrd="12" destOrd="0" presId="urn:microsoft.com/office/officeart/2005/8/layout/radial6"/>
    <dgm:cxn modelId="{3A919CD8-F57E-4796-854C-C765C369CF21}" type="presParOf" srcId="{60468E70-C3A4-455F-8323-468258BE4687}" destId="{46BC8F46-6764-4D4B-A9E9-56A835728750}" srcOrd="13" destOrd="0" presId="urn:microsoft.com/office/officeart/2005/8/layout/radial6"/>
    <dgm:cxn modelId="{8FB67DC8-A062-4DB5-BA86-F4A34293AA9C}" type="presParOf" srcId="{60468E70-C3A4-455F-8323-468258BE4687}" destId="{DA336343-D61C-4FFC-B7E0-246AD9E33089}" srcOrd="14" destOrd="0" presId="urn:microsoft.com/office/officeart/2005/8/layout/radial6"/>
    <dgm:cxn modelId="{6A25E3A8-10FD-4C4C-8831-BC9B3E3A9744}" type="presParOf" srcId="{60468E70-C3A4-455F-8323-468258BE4687}" destId="{7E286B0D-8AA6-4F46-BF01-DD8C63489391}" srcOrd="15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7367C1-ABAA-4C7D-8F43-8B5435AC26FA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F6C29C9-1E53-4979-ABE6-4C1CDEC7D0AD}">
      <dgm:prSet phldrT="[Текст]" custT="1"/>
      <dgm:spPr>
        <a:solidFill>
          <a:srgbClr val="99FF66"/>
        </a:solidFill>
      </dgm:spPr>
      <dgm:t>
        <a:bodyPr/>
        <a:lstStyle/>
        <a:p>
          <a:r>
            <a:rPr lang="ru-RU" sz="16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Пенсионное обеспечение</a:t>
          </a:r>
        </a:p>
        <a:p>
          <a:r>
            <a:rPr lang="ru-RU" sz="16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4,69 млн. руб.</a:t>
          </a:r>
          <a:endParaRPr lang="ru-RU" sz="1600" b="1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A49C0E-2815-4BC8-9A0F-9DEBF6F97E05}" type="parTrans" cxnId="{C3621C51-5AE7-4A52-9CBB-3D84C94DF9FB}">
      <dgm:prSet/>
      <dgm:spPr/>
      <dgm:t>
        <a:bodyPr/>
        <a:lstStyle/>
        <a:p>
          <a:endParaRPr lang="ru-RU"/>
        </a:p>
      </dgm:t>
    </dgm:pt>
    <dgm:pt modelId="{3A275C95-C592-4A76-9337-F17D3A12B14C}" type="sibTrans" cxnId="{C3621C51-5AE7-4A52-9CBB-3D84C94DF9FB}">
      <dgm:prSet/>
      <dgm:spPr/>
      <dgm:t>
        <a:bodyPr/>
        <a:lstStyle/>
        <a:p>
          <a:endParaRPr lang="ru-RU"/>
        </a:p>
      </dgm:t>
    </dgm:pt>
    <dgm:pt modelId="{6C54B12E-C998-4A53-927C-9739773CEEE5}">
      <dgm:prSet phldrT="[Текст]" custT="1"/>
      <dgm:spPr>
        <a:solidFill>
          <a:schemeClr val="bg2"/>
        </a:solidFill>
      </dgm:spPr>
      <dgm:t>
        <a:bodyPr/>
        <a:lstStyle/>
        <a:p>
          <a:r>
            <a:rPr lang="ru-RU" sz="1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Социальное обеспечение населения</a:t>
          </a:r>
        </a:p>
        <a:p>
          <a:r>
            <a:rPr lang="ru-RU" sz="1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4,46 млн. руб.</a:t>
          </a:r>
          <a:endParaRPr lang="ru-RU" sz="1600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DA55AB-4A6F-4042-9EB7-DEE4BE501533}" type="parTrans" cxnId="{3DD08C4F-9203-485B-A882-A8FC7874183E}">
      <dgm:prSet/>
      <dgm:spPr/>
      <dgm:t>
        <a:bodyPr/>
        <a:lstStyle/>
        <a:p>
          <a:endParaRPr lang="ru-RU"/>
        </a:p>
      </dgm:t>
    </dgm:pt>
    <dgm:pt modelId="{D1D0A934-2AC3-4DBF-B1EA-63637796AA78}" type="sibTrans" cxnId="{3DD08C4F-9203-485B-A882-A8FC7874183E}">
      <dgm:prSet/>
      <dgm:spPr/>
      <dgm:t>
        <a:bodyPr/>
        <a:lstStyle/>
        <a:p>
          <a:endParaRPr lang="ru-RU"/>
        </a:p>
      </dgm:t>
    </dgm:pt>
    <dgm:pt modelId="{A3AC41F9-8BDE-457D-AAA1-1A27299C6116}">
      <dgm:prSet phldrT="[Текст]" custT="1"/>
      <dgm:spPr>
        <a:solidFill>
          <a:schemeClr val="accent6">
            <a:lumMod val="40000"/>
            <a:lumOff val="60000"/>
          </a:schemeClr>
        </a:solidFill>
      </dgm:spPr>
      <dgm:t>
        <a:bodyPr/>
        <a:lstStyle/>
        <a:p>
          <a:r>
            <a:rPr lang="ru-RU" sz="16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Другие вопросы в области соц. политики</a:t>
          </a:r>
        </a:p>
        <a:p>
          <a:r>
            <a:rPr lang="ru-RU" sz="16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0,92 млн. руб.</a:t>
          </a:r>
          <a:endParaRPr lang="ru-RU" sz="1600" b="1" dirty="0">
            <a:solidFill>
              <a:schemeClr val="tx1">
                <a:lumMod val="95000"/>
                <a:lumOff val="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9441DB-AFC7-4A56-B306-7998D7B556AA}" type="parTrans" cxnId="{31197F24-21D5-4438-A3C5-0739BA6E30A0}">
      <dgm:prSet/>
      <dgm:spPr/>
      <dgm:t>
        <a:bodyPr/>
        <a:lstStyle/>
        <a:p>
          <a:endParaRPr lang="ru-RU"/>
        </a:p>
      </dgm:t>
    </dgm:pt>
    <dgm:pt modelId="{3119BC5F-D2A4-4CCE-8C47-8F285027E040}" type="sibTrans" cxnId="{31197F24-21D5-4438-A3C5-0739BA6E30A0}">
      <dgm:prSet/>
      <dgm:spPr/>
      <dgm:t>
        <a:bodyPr/>
        <a:lstStyle/>
        <a:p>
          <a:endParaRPr lang="ru-RU"/>
        </a:p>
      </dgm:t>
    </dgm:pt>
    <dgm:pt modelId="{99A752D7-8235-4F01-8955-42C55FDE16C2}">
      <dgm:prSet phldrT="[Текст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Охрана семьи и детства</a:t>
          </a:r>
        </a:p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7,14 млн. руб.</a:t>
          </a:r>
          <a:endParaRPr lang="ru-RU" sz="1600" b="1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052E62-3DA3-483F-8717-08BED18A6A90}" type="parTrans" cxnId="{4049DEBA-DCBD-460D-8F5B-FABC0BE0E87B}">
      <dgm:prSet/>
      <dgm:spPr/>
      <dgm:t>
        <a:bodyPr/>
        <a:lstStyle/>
        <a:p>
          <a:endParaRPr lang="ru-RU"/>
        </a:p>
      </dgm:t>
    </dgm:pt>
    <dgm:pt modelId="{36316DAB-E0D0-48A4-B970-82BCBA45E246}" type="sibTrans" cxnId="{4049DEBA-DCBD-460D-8F5B-FABC0BE0E87B}">
      <dgm:prSet/>
      <dgm:spPr/>
      <dgm:t>
        <a:bodyPr/>
        <a:lstStyle/>
        <a:p>
          <a:endParaRPr lang="ru-RU"/>
        </a:p>
      </dgm:t>
    </dgm:pt>
    <dgm:pt modelId="{5DBB5D6D-616B-48B6-8216-61DC75A95459}" type="pres">
      <dgm:prSet presAssocID="{CC7367C1-ABAA-4C7D-8F43-8B5435AC26F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B640329-484E-4BC9-8644-696D48C68846}" type="pres">
      <dgm:prSet presAssocID="{5F6C29C9-1E53-4979-ABE6-4C1CDEC7D0AD}" presName="node" presStyleLbl="node1" presStyleIdx="0" presStyleCnt="4" custScaleX="135521" custScaleY="88505" custRadScaleRad="95479" custRadScaleInc="22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FF519B-D48F-4C91-B922-DFD2729A1F00}" type="pres">
      <dgm:prSet presAssocID="{5F6C29C9-1E53-4979-ABE6-4C1CDEC7D0AD}" presName="spNode" presStyleCnt="0"/>
      <dgm:spPr/>
    </dgm:pt>
    <dgm:pt modelId="{595EC460-6EB2-44B5-A857-29BA9224B081}" type="pres">
      <dgm:prSet presAssocID="{3A275C95-C592-4A76-9337-F17D3A12B14C}" presName="sibTrans" presStyleLbl="sibTrans1D1" presStyleIdx="0" presStyleCnt="4"/>
      <dgm:spPr/>
      <dgm:t>
        <a:bodyPr/>
        <a:lstStyle/>
        <a:p>
          <a:endParaRPr lang="ru-RU"/>
        </a:p>
      </dgm:t>
    </dgm:pt>
    <dgm:pt modelId="{238E7EF5-7516-42B7-BBBF-12AF0F229A1C}" type="pres">
      <dgm:prSet presAssocID="{6C54B12E-C998-4A53-927C-9739773CEEE5}" presName="node" presStyleLbl="node1" presStyleIdx="1" presStyleCnt="4" custScaleX="154382" custRadScaleRad="123242" custRadScaleInc="-736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E2902A-1607-4FCC-BF98-5EDD20BD0224}" type="pres">
      <dgm:prSet presAssocID="{6C54B12E-C998-4A53-927C-9739773CEEE5}" presName="spNode" presStyleCnt="0"/>
      <dgm:spPr/>
    </dgm:pt>
    <dgm:pt modelId="{E272972E-13C5-4205-A076-D70502890D6C}" type="pres">
      <dgm:prSet presAssocID="{D1D0A934-2AC3-4DBF-B1EA-63637796AA78}" presName="sibTrans" presStyleLbl="sibTrans1D1" presStyleIdx="1" presStyleCnt="4"/>
      <dgm:spPr/>
      <dgm:t>
        <a:bodyPr/>
        <a:lstStyle/>
        <a:p>
          <a:endParaRPr lang="ru-RU"/>
        </a:p>
      </dgm:t>
    </dgm:pt>
    <dgm:pt modelId="{5396592F-E108-479F-9CF9-E1C3A2CEFB2C}" type="pres">
      <dgm:prSet presAssocID="{A3AC41F9-8BDE-457D-AAA1-1A27299C6116}" presName="node" presStyleLbl="node1" presStyleIdx="2" presStyleCnt="4" custScaleY="141745" custRadScaleRad="88425" custRadScaleInc="42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7E85F3-817D-4DA7-884B-1A465F5E9A62}" type="pres">
      <dgm:prSet presAssocID="{A3AC41F9-8BDE-457D-AAA1-1A27299C6116}" presName="spNode" presStyleCnt="0"/>
      <dgm:spPr/>
    </dgm:pt>
    <dgm:pt modelId="{17E1B58F-E3F9-4F86-A0E3-EDEB7AE3A240}" type="pres">
      <dgm:prSet presAssocID="{3119BC5F-D2A4-4CCE-8C47-8F285027E040}" presName="sibTrans" presStyleLbl="sibTrans1D1" presStyleIdx="2" presStyleCnt="4"/>
      <dgm:spPr/>
      <dgm:t>
        <a:bodyPr/>
        <a:lstStyle/>
        <a:p>
          <a:endParaRPr lang="ru-RU"/>
        </a:p>
      </dgm:t>
    </dgm:pt>
    <dgm:pt modelId="{3BF58685-7487-4737-A716-6414EE8DD504}" type="pres">
      <dgm:prSet presAssocID="{99A752D7-8235-4F01-8955-42C55FDE16C2}" presName="node" presStyleLbl="node1" presStyleIdx="3" presStyleCnt="4" custScaleY="144683" custRadScaleRad="109454" custRadScaleInc="81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2F8E0E-4A13-4E03-847F-5BD2DD587C69}" type="pres">
      <dgm:prSet presAssocID="{99A752D7-8235-4F01-8955-42C55FDE16C2}" presName="spNode" presStyleCnt="0"/>
      <dgm:spPr/>
    </dgm:pt>
    <dgm:pt modelId="{BEE478A5-B259-4C62-89A0-284551E5FA98}" type="pres">
      <dgm:prSet presAssocID="{36316DAB-E0D0-48A4-B970-82BCBA45E246}" presName="sibTrans" presStyleLbl="sibTrans1D1" presStyleIdx="3" presStyleCnt="4"/>
      <dgm:spPr/>
      <dgm:t>
        <a:bodyPr/>
        <a:lstStyle/>
        <a:p>
          <a:endParaRPr lang="ru-RU"/>
        </a:p>
      </dgm:t>
    </dgm:pt>
  </dgm:ptLst>
  <dgm:cxnLst>
    <dgm:cxn modelId="{93BBB362-140D-4FCB-8BBB-39F372F67AA5}" type="presOf" srcId="{D1D0A934-2AC3-4DBF-B1EA-63637796AA78}" destId="{E272972E-13C5-4205-A076-D70502890D6C}" srcOrd="0" destOrd="0" presId="urn:microsoft.com/office/officeart/2005/8/layout/cycle6"/>
    <dgm:cxn modelId="{448DF72C-FD50-4904-AF92-DECD4F2C8734}" type="presOf" srcId="{3A275C95-C592-4A76-9337-F17D3A12B14C}" destId="{595EC460-6EB2-44B5-A857-29BA9224B081}" srcOrd="0" destOrd="0" presId="urn:microsoft.com/office/officeart/2005/8/layout/cycle6"/>
    <dgm:cxn modelId="{31197F24-21D5-4438-A3C5-0739BA6E30A0}" srcId="{CC7367C1-ABAA-4C7D-8F43-8B5435AC26FA}" destId="{A3AC41F9-8BDE-457D-AAA1-1A27299C6116}" srcOrd="2" destOrd="0" parTransId="{549441DB-AFC7-4A56-B306-7998D7B556AA}" sibTransId="{3119BC5F-D2A4-4CCE-8C47-8F285027E040}"/>
    <dgm:cxn modelId="{36DAC25A-5DF9-4116-8B7E-7DD600129D70}" type="presOf" srcId="{5F6C29C9-1E53-4979-ABE6-4C1CDEC7D0AD}" destId="{EB640329-484E-4BC9-8644-696D48C68846}" srcOrd="0" destOrd="0" presId="urn:microsoft.com/office/officeart/2005/8/layout/cycle6"/>
    <dgm:cxn modelId="{3DD08C4F-9203-485B-A882-A8FC7874183E}" srcId="{CC7367C1-ABAA-4C7D-8F43-8B5435AC26FA}" destId="{6C54B12E-C998-4A53-927C-9739773CEEE5}" srcOrd="1" destOrd="0" parTransId="{70DA55AB-4A6F-4042-9EB7-DEE4BE501533}" sibTransId="{D1D0A934-2AC3-4DBF-B1EA-63637796AA78}"/>
    <dgm:cxn modelId="{B3B884CB-DE69-4367-871D-82BA9562EA02}" type="presOf" srcId="{CC7367C1-ABAA-4C7D-8F43-8B5435AC26FA}" destId="{5DBB5D6D-616B-48B6-8216-61DC75A95459}" srcOrd="0" destOrd="0" presId="urn:microsoft.com/office/officeart/2005/8/layout/cycle6"/>
    <dgm:cxn modelId="{C3621C51-5AE7-4A52-9CBB-3D84C94DF9FB}" srcId="{CC7367C1-ABAA-4C7D-8F43-8B5435AC26FA}" destId="{5F6C29C9-1E53-4979-ABE6-4C1CDEC7D0AD}" srcOrd="0" destOrd="0" parTransId="{42A49C0E-2815-4BC8-9A0F-9DEBF6F97E05}" sibTransId="{3A275C95-C592-4A76-9337-F17D3A12B14C}"/>
    <dgm:cxn modelId="{F857A029-F83D-4F56-97E0-3EF801497D16}" type="presOf" srcId="{99A752D7-8235-4F01-8955-42C55FDE16C2}" destId="{3BF58685-7487-4737-A716-6414EE8DD504}" srcOrd="0" destOrd="0" presId="urn:microsoft.com/office/officeart/2005/8/layout/cycle6"/>
    <dgm:cxn modelId="{20570ED7-AA62-48DE-993A-3FE52B47D18F}" type="presOf" srcId="{36316DAB-E0D0-48A4-B970-82BCBA45E246}" destId="{BEE478A5-B259-4C62-89A0-284551E5FA98}" srcOrd="0" destOrd="0" presId="urn:microsoft.com/office/officeart/2005/8/layout/cycle6"/>
    <dgm:cxn modelId="{4C3FB712-1A61-49FD-8C89-804F6FE33857}" type="presOf" srcId="{6C54B12E-C998-4A53-927C-9739773CEEE5}" destId="{238E7EF5-7516-42B7-BBBF-12AF0F229A1C}" srcOrd="0" destOrd="0" presId="urn:microsoft.com/office/officeart/2005/8/layout/cycle6"/>
    <dgm:cxn modelId="{EE97C58C-5880-4879-B7AE-005A5E4749E0}" type="presOf" srcId="{A3AC41F9-8BDE-457D-AAA1-1A27299C6116}" destId="{5396592F-E108-479F-9CF9-E1C3A2CEFB2C}" srcOrd="0" destOrd="0" presId="urn:microsoft.com/office/officeart/2005/8/layout/cycle6"/>
    <dgm:cxn modelId="{C22AD1F8-7FAB-4BB1-A4A7-0902DA504E9E}" type="presOf" srcId="{3119BC5F-D2A4-4CCE-8C47-8F285027E040}" destId="{17E1B58F-E3F9-4F86-A0E3-EDEB7AE3A240}" srcOrd="0" destOrd="0" presId="urn:microsoft.com/office/officeart/2005/8/layout/cycle6"/>
    <dgm:cxn modelId="{4049DEBA-DCBD-460D-8F5B-FABC0BE0E87B}" srcId="{CC7367C1-ABAA-4C7D-8F43-8B5435AC26FA}" destId="{99A752D7-8235-4F01-8955-42C55FDE16C2}" srcOrd="3" destOrd="0" parTransId="{24052E62-3DA3-483F-8717-08BED18A6A90}" sibTransId="{36316DAB-E0D0-48A4-B970-82BCBA45E246}"/>
    <dgm:cxn modelId="{1A7E2CDE-DE3D-44A1-A3C8-1D8849129E3C}" type="presParOf" srcId="{5DBB5D6D-616B-48B6-8216-61DC75A95459}" destId="{EB640329-484E-4BC9-8644-696D48C68846}" srcOrd="0" destOrd="0" presId="urn:microsoft.com/office/officeart/2005/8/layout/cycle6"/>
    <dgm:cxn modelId="{82AAF99F-DFA2-4832-B231-28BD63CCC067}" type="presParOf" srcId="{5DBB5D6D-616B-48B6-8216-61DC75A95459}" destId="{A4FF519B-D48F-4C91-B922-DFD2729A1F00}" srcOrd="1" destOrd="0" presId="urn:microsoft.com/office/officeart/2005/8/layout/cycle6"/>
    <dgm:cxn modelId="{886C9473-F7A0-4DC1-B3BF-9B803D64E5C6}" type="presParOf" srcId="{5DBB5D6D-616B-48B6-8216-61DC75A95459}" destId="{595EC460-6EB2-44B5-A857-29BA9224B081}" srcOrd="2" destOrd="0" presId="urn:microsoft.com/office/officeart/2005/8/layout/cycle6"/>
    <dgm:cxn modelId="{B637C025-F1BF-46E8-AA14-6570BF4B5689}" type="presParOf" srcId="{5DBB5D6D-616B-48B6-8216-61DC75A95459}" destId="{238E7EF5-7516-42B7-BBBF-12AF0F229A1C}" srcOrd="3" destOrd="0" presId="urn:microsoft.com/office/officeart/2005/8/layout/cycle6"/>
    <dgm:cxn modelId="{224DDAE8-DEBC-4BB9-BA16-B30C7ACB25BC}" type="presParOf" srcId="{5DBB5D6D-616B-48B6-8216-61DC75A95459}" destId="{B3E2902A-1607-4FCC-BF98-5EDD20BD0224}" srcOrd="4" destOrd="0" presId="urn:microsoft.com/office/officeart/2005/8/layout/cycle6"/>
    <dgm:cxn modelId="{0B7E4F10-0982-4F5C-BA14-43AFE6211979}" type="presParOf" srcId="{5DBB5D6D-616B-48B6-8216-61DC75A95459}" destId="{E272972E-13C5-4205-A076-D70502890D6C}" srcOrd="5" destOrd="0" presId="urn:microsoft.com/office/officeart/2005/8/layout/cycle6"/>
    <dgm:cxn modelId="{FE673644-470B-4A15-85F0-EE3E07FE69CE}" type="presParOf" srcId="{5DBB5D6D-616B-48B6-8216-61DC75A95459}" destId="{5396592F-E108-479F-9CF9-E1C3A2CEFB2C}" srcOrd="6" destOrd="0" presId="urn:microsoft.com/office/officeart/2005/8/layout/cycle6"/>
    <dgm:cxn modelId="{69B4D783-C259-44EA-82ED-C5D7102B955A}" type="presParOf" srcId="{5DBB5D6D-616B-48B6-8216-61DC75A95459}" destId="{387E85F3-817D-4DA7-884B-1A465F5E9A62}" srcOrd="7" destOrd="0" presId="urn:microsoft.com/office/officeart/2005/8/layout/cycle6"/>
    <dgm:cxn modelId="{786B1036-4DEA-4038-A973-1B012B27085E}" type="presParOf" srcId="{5DBB5D6D-616B-48B6-8216-61DC75A95459}" destId="{17E1B58F-E3F9-4F86-A0E3-EDEB7AE3A240}" srcOrd="8" destOrd="0" presId="urn:microsoft.com/office/officeart/2005/8/layout/cycle6"/>
    <dgm:cxn modelId="{EE962813-E301-4FBB-8D9B-B1876FF018E4}" type="presParOf" srcId="{5DBB5D6D-616B-48B6-8216-61DC75A95459}" destId="{3BF58685-7487-4737-A716-6414EE8DD504}" srcOrd="9" destOrd="0" presId="urn:microsoft.com/office/officeart/2005/8/layout/cycle6"/>
    <dgm:cxn modelId="{C1CC946C-A301-44E6-B64F-E82F21CDE18B}" type="presParOf" srcId="{5DBB5D6D-616B-48B6-8216-61DC75A95459}" destId="{D02F8E0E-4A13-4E03-847F-5BD2DD587C69}" srcOrd="10" destOrd="0" presId="urn:microsoft.com/office/officeart/2005/8/layout/cycle6"/>
    <dgm:cxn modelId="{CDD02442-63EC-42DA-9C8B-2F3EBBCCA8EC}" type="presParOf" srcId="{5DBB5D6D-616B-48B6-8216-61DC75A95459}" destId="{BEE478A5-B259-4C62-89A0-284551E5FA98}" srcOrd="11" destOrd="0" presId="urn:microsoft.com/office/officeart/2005/8/layout/cycle6"/>
  </dgm:cxnLst>
  <dgm:bg>
    <a:solidFill>
      <a:schemeClr val="accent1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286B0D-8AA6-4F46-BF01-DD8C63489391}">
      <dsp:nvSpPr>
        <dsp:cNvPr id="0" name=""/>
        <dsp:cNvSpPr/>
      </dsp:nvSpPr>
      <dsp:spPr>
        <a:xfrm>
          <a:off x="1066775" y="749921"/>
          <a:ext cx="4266656" cy="4266656"/>
        </a:xfrm>
        <a:prstGeom prst="blockArc">
          <a:avLst>
            <a:gd name="adj1" fmla="val 12185843"/>
            <a:gd name="adj2" fmla="val 16616488"/>
            <a:gd name="adj3" fmla="val 464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5323DC-6D64-49B7-BE5E-27FDD8CB4502}">
      <dsp:nvSpPr>
        <dsp:cNvPr id="0" name=""/>
        <dsp:cNvSpPr/>
      </dsp:nvSpPr>
      <dsp:spPr>
        <a:xfrm>
          <a:off x="1047857" y="792928"/>
          <a:ext cx="4266656" cy="4266656"/>
        </a:xfrm>
        <a:prstGeom prst="blockArc">
          <a:avLst>
            <a:gd name="adj1" fmla="val 7950527"/>
            <a:gd name="adj2" fmla="val 12263356"/>
            <a:gd name="adj3" fmla="val 464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FDDC6F-2CBC-4416-947B-8FC774B2F1F9}">
      <dsp:nvSpPr>
        <dsp:cNvPr id="0" name=""/>
        <dsp:cNvSpPr/>
      </dsp:nvSpPr>
      <dsp:spPr>
        <a:xfrm>
          <a:off x="1409191" y="1228335"/>
          <a:ext cx="4266656" cy="4266656"/>
        </a:xfrm>
        <a:prstGeom prst="blockArc">
          <a:avLst>
            <a:gd name="adj1" fmla="val 1963082"/>
            <a:gd name="adj2" fmla="val 8886849"/>
            <a:gd name="adj3" fmla="val 464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6719C1-4AE3-449F-9CBD-A38EDFC99CDA}">
      <dsp:nvSpPr>
        <dsp:cNvPr id="0" name=""/>
        <dsp:cNvSpPr/>
      </dsp:nvSpPr>
      <dsp:spPr>
        <a:xfrm>
          <a:off x="1773764" y="800940"/>
          <a:ext cx="4266656" cy="4266656"/>
        </a:xfrm>
        <a:prstGeom prst="blockArc">
          <a:avLst>
            <a:gd name="adj1" fmla="val 19835323"/>
            <a:gd name="adj2" fmla="val 2892667"/>
            <a:gd name="adj3" fmla="val 464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C8251D-C6C7-4708-8D09-FC6EA4A2E874}">
      <dsp:nvSpPr>
        <dsp:cNvPr id="0" name=""/>
        <dsp:cNvSpPr/>
      </dsp:nvSpPr>
      <dsp:spPr>
        <a:xfrm>
          <a:off x="1732343" y="723711"/>
          <a:ext cx="4266656" cy="4266656"/>
        </a:xfrm>
        <a:prstGeom prst="blockArc">
          <a:avLst>
            <a:gd name="adj1" fmla="val 15512902"/>
            <a:gd name="adj2" fmla="val 19979908"/>
            <a:gd name="adj3" fmla="val 4640"/>
          </a:avLst>
        </a:prstGeom>
        <a:solidFill>
          <a:schemeClr val="accent6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B0E328-0F55-4F5C-ACBC-82D3D41C03B3}">
      <dsp:nvSpPr>
        <dsp:cNvPr id="0" name=""/>
        <dsp:cNvSpPr/>
      </dsp:nvSpPr>
      <dsp:spPr>
        <a:xfrm>
          <a:off x="2195834" y="2197318"/>
          <a:ext cx="2722089" cy="1775006"/>
        </a:xfrm>
        <a:prstGeom prst="ellipse">
          <a:avLst/>
        </a:prstGeom>
        <a:solidFill>
          <a:srgbClr val="99FF66"/>
        </a:solidFill>
        <a:ln w="19050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rPr>
            <a:t>ОБРАЗОВАНИЕ 364,95 МЛН.РУБ.</a:t>
          </a:r>
          <a:endParaRPr lang="ru-RU" sz="1600" b="1" kern="1200" dirty="0">
            <a:solidFill>
              <a:schemeClr val="accent2">
                <a:lumMod val="50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94475" y="2457262"/>
        <a:ext cx="1924807" cy="1255118"/>
      </dsp:txXfrm>
    </dsp:sp>
    <dsp:sp modelId="{E6812F7A-29A2-4B53-B1D4-2B5B89BD17FC}">
      <dsp:nvSpPr>
        <dsp:cNvPr id="0" name=""/>
        <dsp:cNvSpPr/>
      </dsp:nvSpPr>
      <dsp:spPr>
        <a:xfrm>
          <a:off x="2123884" y="-17716"/>
          <a:ext cx="2656121" cy="1664812"/>
        </a:xfrm>
        <a:prstGeom prst="ellipse">
          <a:avLst/>
        </a:prstGeom>
        <a:solidFill>
          <a:srgbClr val="FFFF00"/>
        </a:solidFill>
        <a:ln w="19050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ДОШКОЛЬНОЕ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rPr>
            <a:t>79,25 МЛН.РУБ.</a:t>
          </a:r>
          <a:endParaRPr lang="ru-RU" sz="1400" b="1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12864" y="226090"/>
        <a:ext cx="1878161" cy="1177200"/>
      </dsp:txXfrm>
    </dsp:sp>
    <dsp:sp modelId="{49A95409-AA6A-49DF-8129-D4F2BB9EF4F4}">
      <dsp:nvSpPr>
        <dsp:cNvPr id="0" name=""/>
        <dsp:cNvSpPr/>
      </dsp:nvSpPr>
      <dsp:spPr>
        <a:xfrm>
          <a:off x="4392494" y="989873"/>
          <a:ext cx="2659723" cy="1842151"/>
        </a:xfrm>
        <a:prstGeom prst="ellipse">
          <a:avLst/>
        </a:prstGeom>
        <a:solidFill>
          <a:schemeClr val="accent2">
            <a:lumMod val="20000"/>
            <a:lumOff val="80000"/>
          </a:schemeClr>
        </a:solidFill>
        <a:ln w="19050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Times New Roman" pitchFamily="18" charset="0"/>
              <a:cs typeface="Times New Roman" pitchFamily="18" charset="0"/>
            </a:rPr>
            <a:t>ОБЩЕЕ ОБРАЗОВАНИЕ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Times New Roman" pitchFamily="18" charset="0"/>
              <a:cs typeface="Times New Roman" pitchFamily="18" charset="0"/>
            </a:rPr>
            <a:t>247,52 МЛН.РУБ.</a:t>
          </a:r>
          <a:endParaRPr lang="ru-RU" sz="1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782001" y="1259650"/>
        <a:ext cx="1880709" cy="1302597"/>
      </dsp:txXfrm>
    </dsp:sp>
    <dsp:sp modelId="{BF924337-8280-4AF8-9A2A-8B3DF7FB59FA}">
      <dsp:nvSpPr>
        <dsp:cNvPr id="0" name=""/>
        <dsp:cNvSpPr/>
      </dsp:nvSpPr>
      <dsp:spPr>
        <a:xfrm>
          <a:off x="4000690" y="3699685"/>
          <a:ext cx="2590088" cy="1576602"/>
        </a:xfrm>
        <a:prstGeom prst="ellipse">
          <a:avLst/>
        </a:prstGeom>
        <a:solidFill>
          <a:schemeClr val="accent1">
            <a:lumMod val="20000"/>
            <a:lumOff val="80000"/>
          </a:schemeClr>
        </a:solidFill>
        <a:ln w="19050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Times New Roman" pitchFamily="18" charset="0"/>
              <a:cs typeface="Times New Roman" pitchFamily="18" charset="0"/>
            </a:rPr>
            <a:t>ДРУГИЕ ВОПРОСЫ В ОБЛАСТИ ОБРАЗОВАНИЯ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Times New Roman" pitchFamily="18" charset="0"/>
              <a:cs typeface="Times New Roman" pitchFamily="18" charset="0"/>
            </a:rPr>
            <a:t>15,38 МЛН.РУБ.</a:t>
          </a:r>
          <a:endParaRPr lang="ru-RU" sz="1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380000" y="3930573"/>
        <a:ext cx="1831468" cy="1114826"/>
      </dsp:txXfrm>
    </dsp:sp>
    <dsp:sp modelId="{E90FE364-E529-419C-BA40-468F0CAB75F6}">
      <dsp:nvSpPr>
        <dsp:cNvPr id="0" name=""/>
        <dsp:cNvSpPr/>
      </dsp:nvSpPr>
      <dsp:spPr>
        <a:xfrm>
          <a:off x="360044" y="3654168"/>
          <a:ext cx="2826174" cy="1616472"/>
        </a:xfrm>
        <a:prstGeom prst="ellipse">
          <a:avLst/>
        </a:prstGeom>
        <a:solidFill>
          <a:srgbClr val="FF9933"/>
        </a:solidFill>
        <a:ln w="19050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Times New Roman" pitchFamily="18" charset="0"/>
              <a:cs typeface="Times New Roman" pitchFamily="18" charset="0"/>
            </a:rPr>
            <a:t>МОЛОДЕЖНАЯ ПОЛИТИКА И ОЗДОРОВЛЕНИЕ ДЕТЕЙ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Times New Roman" pitchFamily="18" charset="0"/>
              <a:cs typeface="Times New Roman" pitchFamily="18" charset="0"/>
            </a:rPr>
            <a:t>2,08 МЛН.РУБ.</a:t>
          </a:r>
          <a:endParaRPr lang="ru-RU" sz="1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773928" y="3890895"/>
        <a:ext cx="1998406" cy="1143018"/>
      </dsp:txXfrm>
    </dsp:sp>
    <dsp:sp modelId="{46BC8F46-6764-4D4B-A9E9-56A835728750}">
      <dsp:nvSpPr>
        <dsp:cNvPr id="0" name=""/>
        <dsp:cNvSpPr/>
      </dsp:nvSpPr>
      <dsp:spPr>
        <a:xfrm>
          <a:off x="12085" y="1194698"/>
          <a:ext cx="2542450" cy="1742146"/>
        </a:xfrm>
        <a:prstGeom prst="ellipse">
          <a:avLst/>
        </a:prstGeom>
        <a:solidFill>
          <a:srgbClr val="FF9933"/>
        </a:solidFill>
        <a:ln w="19050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Times New Roman" pitchFamily="18" charset="0"/>
              <a:cs typeface="Times New Roman" pitchFamily="18" charset="0"/>
            </a:rPr>
            <a:t>ДОПОЛНИТЕЛЬНОЕ ОБРАЗОВАНИЕ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>
              <a:latin typeface="Times New Roman" pitchFamily="18" charset="0"/>
              <a:cs typeface="Times New Roman" pitchFamily="18" charset="0"/>
            </a:rPr>
            <a:t>20,72 МЛН.РУБ.</a:t>
          </a:r>
          <a:endParaRPr lang="ru-RU" sz="12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84418" y="1449829"/>
        <a:ext cx="1797784" cy="123188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640329-484E-4BC9-8644-696D48C68846}">
      <dsp:nvSpPr>
        <dsp:cNvPr id="0" name=""/>
        <dsp:cNvSpPr/>
      </dsp:nvSpPr>
      <dsp:spPr>
        <a:xfrm>
          <a:off x="2416350" y="-5"/>
          <a:ext cx="2705645" cy="1148538"/>
        </a:xfrm>
        <a:prstGeom prst="roundRect">
          <a:avLst/>
        </a:prstGeom>
        <a:solidFill>
          <a:srgbClr val="99FF66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Пенсионное обеспечение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4,69 млн. руб.</a:t>
          </a:r>
          <a:endParaRPr lang="ru-RU" sz="1600" b="1" kern="1200" dirty="0">
            <a:solidFill>
              <a:srgbClr val="C000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72417" y="56062"/>
        <a:ext cx="2593511" cy="1036404"/>
      </dsp:txXfrm>
    </dsp:sp>
    <dsp:sp modelId="{595EC460-6EB2-44B5-A857-29BA9224B081}">
      <dsp:nvSpPr>
        <dsp:cNvPr id="0" name=""/>
        <dsp:cNvSpPr/>
      </dsp:nvSpPr>
      <dsp:spPr>
        <a:xfrm>
          <a:off x="2435547" y="1036584"/>
          <a:ext cx="4291886" cy="4291886"/>
        </a:xfrm>
        <a:custGeom>
          <a:avLst/>
          <a:gdLst/>
          <a:ahLst/>
          <a:cxnLst/>
          <a:rect l="0" t="0" r="0" b="0"/>
          <a:pathLst>
            <a:path>
              <a:moveTo>
                <a:pt x="2699883" y="72727"/>
              </a:moveTo>
              <a:arcTo wR="2145943" hR="2145943" stAng="17097562" swAng="2222179"/>
            </a:path>
          </a:pathLst>
        </a:custGeom>
        <a:noFill/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8E7EF5-7516-42B7-BBBF-12AF0F229A1C}">
      <dsp:nvSpPr>
        <dsp:cNvPr id="0" name=""/>
        <dsp:cNvSpPr/>
      </dsp:nvSpPr>
      <dsp:spPr>
        <a:xfrm>
          <a:off x="4846692" y="1872201"/>
          <a:ext cx="3082201" cy="1297710"/>
        </a:xfrm>
        <a:prstGeom prst="roundRect">
          <a:avLst/>
        </a:prstGeom>
        <a:solidFill>
          <a:schemeClr val="bg2"/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Социальное обеспечение населения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4,46 млн. руб.</a:t>
          </a:r>
          <a:endParaRPr lang="ru-RU" sz="1600" b="1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10041" y="1935550"/>
        <a:ext cx="2955503" cy="1171012"/>
      </dsp:txXfrm>
    </dsp:sp>
    <dsp:sp modelId="{E272972E-13C5-4205-A076-D70502890D6C}">
      <dsp:nvSpPr>
        <dsp:cNvPr id="0" name=""/>
        <dsp:cNvSpPr/>
      </dsp:nvSpPr>
      <dsp:spPr>
        <a:xfrm>
          <a:off x="2309266" y="-15485"/>
          <a:ext cx="4291886" cy="4291886"/>
        </a:xfrm>
        <a:custGeom>
          <a:avLst/>
          <a:gdLst/>
          <a:ahLst/>
          <a:cxnLst/>
          <a:rect l="0" t="0" r="0" b="0"/>
          <a:pathLst>
            <a:path>
              <a:moveTo>
                <a:pt x="4013746" y="3202532"/>
              </a:moveTo>
              <a:arcTo wR="2145943" hR="2145943" stAng="1769773" swAng="3204372"/>
            </a:path>
          </a:pathLst>
        </a:custGeom>
        <a:noFill/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96592F-E108-479F-9CF9-E1C3A2CEFB2C}">
      <dsp:nvSpPr>
        <dsp:cNvPr id="0" name=""/>
        <dsp:cNvSpPr/>
      </dsp:nvSpPr>
      <dsp:spPr>
        <a:xfrm>
          <a:off x="2704387" y="3600402"/>
          <a:ext cx="1996476" cy="1839439"/>
        </a:xfrm>
        <a:prstGeom prst="roundRect">
          <a:avLst/>
        </a:prstGeom>
        <a:solidFill>
          <a:schemeClr val="accent6">
            <a:lumMod val="40000"/>
            <a:lumOff val="6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Другие вопросы в области соц. политики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0,92 млн. руб.</a:t>
          </a:r>
          <a:endParaRPr lang="ru-RU" sz="1600" b="1" kern="1200" dirty="0">
            <a:solidFill>
              <a:schemeClr val="tx1">
                <a:lumMod val="95000"/>
                <a:lumOff val="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794181" y="3690196"/>
        <a:ext cx="1816888" cy="1659851"/>
      </dsp:txXfrm>
    </dsp:sp>
    <dsp:sp modelId="{17E1B58F-E3F9-4F86-A0E3-EDEB7AE3A240}">
      <dsp:nvSpPr>
        <dsp:cNvPr id="0" name=""/>
        <dsp:cNvSpPr/>
      </dsp:nvSpPr>
      <dsp:spPr>
        <a:xfrm>
          <a:off x="1088009" y="-15744"/>
          <a:ext cx="4291886" cy="4291886"/>
        </a:xfrm>
        <a:custGeom>
          <a:avLst/>
          <a:gdLst/>
          <a:ahLst/>
          <a:cxnLst/>
          <a:rect l="0" t="0" r="0" b="0"/>
          <a:pathLst>
            <a:path>
              <a:moveTo>
                <a:pt x="1603067" y="4222083"/>
              </a:moveTo>
              <a:arcTo wR="2145943" hR="2145943" stAng="6279227" swAng="2197629"/>
            </a:path>
          </a:pathLst>
        </a:custGeom>
        <a:noFill/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F58685-7487-4737-A716-6414EE8DD504}">
      <dsp:nvSpPr>
        <dsp:cNvPr id="0" name=""/>
        <dsp:cNvSpPr/>
      </dsp:nvSpPr>
      <dsp:spPr>
        <a:xfrm>
          <a:off x="400131" y="1584172"/>
          <a:ext cx="1996476" cy="1877565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Охрана семьи и детства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7,14 млн. руб.</a:t>
          </a:r>
          <a:endParaRPr lang="ru-RU" sz="1600" b="1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1786" y="1675827"/>
        <a:ext cx="1813166" cy="1694255"/>
      </dsp:txXfrm>
    </dsp:sp>
    <dsp:sp modelId="{BEE478A5-B259-4C62-89A0-284551E5FA98}">
      <dsp:nvSpPr>
        <dsp:cNvPr id="0" name=""/>
        <dsp:cNvSpPr/>
      </dsp:nvSpPr>
      <dsp:spPr>
        <a:xfrm>
          <a:off x="1046615" y="918056"/>
          <a:ext cx="4291886" cy="4291886"/>
        </a:xfrm>
        <a:custGeom>
          <a:avLst/>
          <a:gdLst/>
          <a:ahLst/>
          <a:cxnLst/>
          <a:rect l="0" t="0" r="0" b="0"/>
          <a:pathLst>
            <a:path>
              <a:moveTo>
                <a:pt x="598327" y="659350"/>
              </a:moveTo>
              <a:arcTo wR="2145943" hR="2145943" stAng="13430870" swAng="1481820"/>
            </a:path>
          </a:pathLst>
        </a:custGeom>
        <a:noFill/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F51107-1886-4C02-9394-CC4323647BA8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F2CC4D-60FB-414B-9AC0-2CA370DF229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778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6481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F2CC4D-60FB-414B-9AC0-2CA370DF2297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9741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F2CC4D-60FB-414B-9AC0-2CA370DF2297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4710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942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42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11755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0657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09270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72728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9247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255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7545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573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2581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3239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092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5162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017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9052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31.10.2025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430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  <p:sldLayoutId id="2147483896" r:id="rId12"/>
    <p:sldLayoutId id="2147483897" r:id="rId13"/>
    <p:sldLayoutId id="2147483898" r:id="rId14"/>
    <p:sldLayoutId id="2147483899" r:id="rId15"/>
    <p:sldLayoutId id="21474839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Прямоугольник 3"/>
          <p:cNvSpPr>
            <a:spLocks noChangeArrowheads="1"/>
          </p:cNvSpPr>
          <p:nvPr/>
        </p:nvSpPr>
        <p:spPr bwMode="auto">
          <a:xfrm>
            <a:off x="571472" y="1714489"/>
            <a:ext cx="7715304" cy="40719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algn="ctr" defTabSz="957263">
              <a:defRPr/>
            </a:pPr>
            <a:endParaRPr lang="en-US" sz="1900">
              <a:solidFill>
                <a:srgbClr val="4F6228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6147" name="Прямоугольник 4"/>
          <p:cNvSpPr>
            <a:spLocks noChangeArrowheads="1"/>
          </p:cNvSpPr>
          <p:nvPr/>
        </p:nvSpPr>
        <p:spPr bwMode="auto">
          <a:xfrm>
            <a:off x="4357686" y="6858000"/>
            <a:ext cx="1838325" cy="160457"/>
          </a:xfrm>
          <a:prstGeom prst="rect">
            <a:avLst/>
          </a:prstGeom>
          <a:solidFill>
            <a:schemeClr val="accent2">
              <a:lumMod val="50000"/>
            </a:schemeClr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algn="ctr" defTabSz="957263">
              <a:defRPr/>
            </a:pPr>
            <a:endParaRPr lang="en-US" sz="1900">
              <a:solidFill>
                <a:srgbClr val="FFFFFF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6149" name="Прямоугольник 11"/>
          <p:cNvSpPr>
            <a:spLocks noChangeArrowheads="1"/>
          </p:cNvSpPr>
          <p:nvPr/>
        </p:nvSpPr>
        <p:spPr bwMode="auto">
          <a:xfrm>
            <a:off x="0" y="1357298"/>
            <a:ext cx="9144000" cy="35719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25400" algn="ctr">
            <a:noFill/>
            <a:miter lim="800000"/>
            <a:headEnd/>
            <a:tailEnd/>
          </a:ln>
        </p:spPr>
        <p:txBody>
          <a:bodyPr lIns="95782" tIns="47891" rIns="95782" bIns="47891" anchor="ctr"/>
          <a:lstStyle/>
          <a:p>
            <a:pPr algn="ctr" defTabSz="957263">
              <a:defRPr/>
            </a:pPr>
            <a:endParaRPr lang="en-US" sz="1900">
              <a:solidFill>
                <a:srgbClr val="4F6228"/>
              </a:solidFill>
              <a:latin typeface="Calibri" pitchFamily="34" charset="0"/>
              <a:cs typeface="Arial" pitchFamily="34" charset="0"/>
            </a:endParaRPr>
          </a:p>
        </p:txBody>
      </p:sp>
      <p:sp>
        <p:nvSpPr>
          <p:cNvPr id="51203" name="Заголовок 1"/>
          <p:cNvSpPr>
            <a:spLocks/>
          </p:cNvSpPr>
          <p:nvPr/>
        </p:nvSpPr>
        <p:spPr bwMode="auto">
          <a:xfrm>
            <a:off x="820738" y="3105772"/>
            <a:ext cx="7394600" cy="1109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ru-RU" altLang="ko-KR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Информация о ходе исполнения бюджета </a:t>
            </a:r>
          </a:p>
          <a:p>
            <a:pPr algn="ctr" eaLnBrk="0" hangingPunct="0">
              <a:defRPr/>
            </a:pPr>
            <a:r>
              <a:rPr lang="ru-RU" altLang="ko-KR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Суоярвского муниципального округа</a:t>
            </a:r>
            <a:endParaRPr lang="ru-RU" altLang="ko-KR" sz="40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eaLnBrk="0" hangingPunct="0">
              <a:defRPr/>
            </a:pPr>
            <a:r>
              <a:rPr lang="ru-RU" altLang="ko-KR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за 9 месяцев 2025 года</a:t>
            </a:r>
            <a:endParaRPr lang="ru-RU" sz="4000" b="1" dirty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2" name="Заголовок 1"/>
          <p:cNvSpPr>
            <a:spLocks/>
          </p:cNvSpPr>
          <p:nvPr/>
        </p:nvSpPr>
        <p:spPr bwMode="auto">
          <a:xfrm>
            <a:off x="855663" y="5034344"/>
            <a:ext cx="7307262" cy="1120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>
              <a:defRPr/>
            </a:pPr>
            <a:endParaRPr lang="ru-RU" sz="1800" dirty="0">
              <a:solidFill>
                <a:schemeClr val="accent2">
                  <a:lumMod val="50000"/>
                </a:schemeClr>
              </a:solidFill>
              <a:latin typeface="Arial" pitchFamily="34" charset="0"/>
            </a:endParaRPr>
          </a:p>
        </p:txBody>
      </p:sp>
      <p:sp>
        <p:nvSpPr>
          <p:cNvPr id="6153" name="Подзаголовок 2"/>
          <p:cNvSpPr>
            <a:spLocks/>
          </p:cNvSpPr>
          <p:nvPr/>
        </p:nvSpPr>
        <p:spPr bwMode="auto">
          <a:xfrm>
            <a:off x="6208713" y="6248572"/>
            <a:ext cx="2292350" cy="416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defRPr/>
            </a:pPr>
            <a:endParaRPr lang="ru-RU" sz="1800" b="1" dirty="0">
              <a:solidFill>
                <a:schemeClr val="accent2">
                  <a:lumMod val="50000"/>
                </a:schemeClr>
              </a:solidFill>
              <a:latin typeface="Helio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6347713" cy="132080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Общегосударственное управление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2107315"/>
              </p:ext>
            </p:extLst>
          </p:nvPr>
        </p:nvGraphicFramePr>
        <p:xfrm>
          <a:off x="395536" y="1595133"/>
          <a:ext cx="8352929" cy="500092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9699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21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0254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6104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00811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00811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4" marR="9294" marT="9294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4" marR="9294" marT="9294" marB="0" vert="vert27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Подраздел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4" marR="9294" marT="9294" marB="0" vert="vert27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Утверждено,</a:t>
                      </a:r>
                    </a:p>
                    <a:p>
                      <a:pPr algn="ctr" fontAlgn="ctr"/>
                      <a:r>
                        <a:rPr lang="ru-RU" sz="1400" b="1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тыс.руб</a:t>
                      </a:r>
                      <a:r>
                        <a:rPr lang="ru-RU" sz="14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4" marR="9294" marT="9294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Исполнено,</a:t>
                      </a:r>
                    </a:p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руб.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4" marR="9294" marT="9294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Исполнено в </a:t>
                      </a:r>
                      <a:r>
                        <a:rPr lang="ru-RU" sz="1400" b="1" u="none" strike="noStrike" dirty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4" marR="9294" marT="9294" marB="0" anchor="ctr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57086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Общегосударственные вопросы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4" marR="9294" marT="929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4" marR="9294" marT="929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294" marR="9294" marT="929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74 648,74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294" marR="9294" marT="9294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53020,78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294" marR="9294" marT="929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71,0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294" marR="9294" marT="9294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90541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Функционирование  высшего должностного  лица  субъекта РФ  и  органа  местного  самоуправления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02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3 416,85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2 479,44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72,6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2762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Функционирование законодательных (представительных) органов государственной власти и представительных органов муниципальных образований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6,00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2762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Функционирование Правительства Российской Федерации, высших органов исполнительной власти субъектов РФ, местных администраций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33 393,16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21 772,59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65,2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4182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Судебная система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1,40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1,40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41828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Резервные фонды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100,0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11877">
                <a:tc>
                  <a:txBody>
                    <a:bodyPr/>
                    <a:lstStyle/>
                    <a:p>
                      <a:pPr algn="l" fontAlgn="t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Другие общегосударственные вопросы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u="none" strike="noStrike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37 731,33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28 767,35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76,2</a:t>
                      </a:r>
                      <a:endParaRPr lang="ru-RU" sz="1400" b="1" u="none" strike="noStrike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614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06711"/>
            <a:ext cx="8424936" cy="1062049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реализации муниципальных 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  за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месяцев 2025 года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7116491"/>
              </p:ext>
            </p:extLst>
          </p:nvPr>
        </p:nvGraphicFramePr>
        <p:xfrm>
          <a:off x="395536" y="1412776"/>
          <a:ext cx="8442682" cy="54061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3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0038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3509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0894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9786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44016"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0" marR="6080" marT="6080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тыс. руб. </a:t>
                      </a:r>
                      <a:endParaRPr lang="ru-RU" sz="14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0" marR="6080" marT="608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6080" marR="6080" marT="608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b="1" i="0" u="none" strike="noStrike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080" marR="6080" marT="6080" marB="0" anchor="b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726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 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расходов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 9 месяцев 2024 г.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2025 г.</a:t>
                      </a:r>
                    </a:p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 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ru-RU" sz="140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месяцев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2025 г.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 от плана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5169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Муниципальная программа "Развитие образования в </a:t>
                      </a:r>
                      <a:r>
                        <a:rPr lang="ru-RU" sz="1400" u="none" strike="noStrike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Суоярвском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муниципальном округе"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421 964,67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500 514,04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372 842,31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marL="0" lvl="1" algn="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74,5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8653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Муниципальная программа "Молодежь </a:t>
                      </a:r>
                      <a:r>
                        <a:rPr lang="ru-RU" sz="1400" kern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Суоярвского</a:t>
                      </a:r>
                      <a:r>
                        <a:rPr lang="ru-RU" sz="14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муниципального округа"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41,45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74,80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41,30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55,2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59528">
                <a:tc>
                  <a:txBody>
                    <a:bodyPr/>
                    <a:lstStyle/>
                    <a:p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Муниципальная программа "Развитие культуры </a:t>
                      </a:r>
                      <a:r>
                        <a:rPr lang="ru-RU" sz="1400" u="none" strike="noStrike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Суоярвского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муниципального округа"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34 101,11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66 561,77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47 920,79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72,0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153062">
                <a:tc>
                  <a:txBody>
                    <a:bodyPr/>
                    <a:lstStyle/>
                    <a:p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Муниципальная программа "Развитие транспортной   инфраструктуры и осуществления дорожной деятельности на территории </a:t>
                      </a:r>
                      <a:r>
                        <a:rPr lang="ru-RU" sz="1400" u="none" strike="noStrike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Суоярвского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муниципального округа"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11 731,98 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18 039,39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13 641,72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75,6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912779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</a:t>
                      </a:r>
                      <a:r>
                        <a:rPr kumimoji="0" lang="ru-RU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Муниципальная программа "Развитие физической культуры и спорта в </a:t>
                      </a:r>
                      <a:r>
                        <a:rPr kumimoji="0" lang="ru-RU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Суоярвском</a:t>
                      </a:r>
                      <a:r>
                        <a:rPr kumimoji="0" lang="ru-RU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муниципальном округе"</a:t>
                      </a:r>
                      <a:endParaRPr kumimoji="0" lang="ru-RU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126,48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25 805,69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17 594,99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68,2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7690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Муниципальная программа "Управление муниципальными финансами"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4 082,70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12 180,05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9 775,45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80,3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5" name="Номер слайда 5"/>
          <p:cNvSpPr txBox="1">
            <a:spLocks/>
          </p:cNvSpPr>
          <p:nvPr/>
        </p:nvSpPr>
        <p:spPr>
          <a:xfrm>
            <a:off x="8244408" y="0"/>
            <a:ext cx="899592" cy="4762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>
              <a:defRPr/>
            </a:pPr>
            <a:endParaRPr lang="ru-RU" sz="12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29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24494"/>
              </p:ext>
            </p:extLst>
          </p:nvPr>
        </p:nvGraphicFramePr>
        <p:xfrm>
          <a:off x="323528" y="476672"/>
          <a:ext cx="8280921" cy="65470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8392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3581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3581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13581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03418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587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 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расходов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5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 9 месяцев 2024 г.</a:t>
                      </a:r>
                      <a:endParaRPr lang="ru-RU" sz="135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5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2025 г.</a:t>
                      </a:r>
                    </a:p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35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50" u="none" strike="noStrike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 </a:t>
                      </a:r>
                      <a:r>
                        <a:rPr lang="ru-RU" sz="135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месяцев 2025 г.</a:t>
                      </a:r>
                      <a:endParaRPr lang="ru-RU" sz="135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5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исполнения  плана</a:t>
                      </a:r>
                      <a:endParaRPr lang="ru-RU" sz="135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080" marR="6080" marT="608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7413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Муниципальная программа "Комплексное развитие жилищно-коммунальной сферы </a:t>
                      </a:r>
                      <a:r>
                        <a:rPr lang="ru-RU" sz="1400" u="none" strike="noStrike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Суоярвского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u="none" strike="noStrike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мунициципального</a:t>
                      </a:r>
                      <a:r>
                        <a:rPr lang="ru-RU" sz="140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округа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управление недвижимостью"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38 514,93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1 299 830,99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125 488,53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9,7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5462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Муниципальная программа "Осуществление полномочий местной администрацией"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56 136,01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80 208,08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58 673,64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73,2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8060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Муниципальная программа «Обеспечение безопасности и жизнедеятельности населения"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690,37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1 081,04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402,12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37,2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 Муниципальная программа «Профилактика правонарушений и преступлений в </a:t>
                      </a:r>
                      <a:r>
                        <a:rPr lang="ru-RU" sz="1400" u="none" strike="noStrike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Суоярвском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муниципальном округе"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5,00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0,00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9208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 Муниципальная программа "Формирование современной городской среды на территории </a:t>
                      </a:r>
                      <a:r>
                        <a:rPr lang="ru-RU" sz="1400" kern="1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Суоярвского</a:t>
                      </a:r>
                      <a:r>
                        <a:rPr lang="ru-RU" sz="1400" kern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муниципального округа"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4 946,08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5 709,15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5 709,15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2961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 Муниципальная программа "Профилактика терроризма и экстремизма, а также минимизация и (или) ликвидация последствий его проявления на территории </a:t>
                      </a:r>
                      <a:r>
                        <a:rPr lang="ru-RU" sz="1400" u="none" strike="noStrike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Суоярвского</a:t>
                      </a:r>
                      <a:r>
                        <a:rPr lang="ru-RU" sz="1400" u="none" strike="noStrike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муниципального округа"</a:t>
                      </a:r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2 29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9,00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4 ,34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48,2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714380">
                <a:tc>
                  <a:txBody>
                    <a:bodyPr/>
                    <a:lstStyle/>
                    <a:p>
                      <a:pPr algn="l" fontAlgn="ctr"/>
                      <a:endParaRPr lang="ru-RU" sz="14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tc>
                  <a:txBody>
                    <a:bodyPr/>
                    <a:lstStyle/>
                    <a:p>
                      <a:pPr algn="r" fontAlgn="b"/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22" marR="4922" marT="4922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144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83474" y="84975"/>
            <a:ext cx="6652822" cy="101230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Удельный вес расходов по программам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общем объеме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расходов 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месяцев 2025 г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80" name="AutoShape 6"/>
          <p:cNvSpPr>
            <a:spLocks noChangeArrowheads="1"/>
          </p:cNvSpPr>
          <p:nvPr/>
        </p:nvSpPr>
        <p:spPr bwMode="auto">
          <a:xfrm>
            <a:off x="825424" y="1393776"/>
            <a:ext cx="6168921" cy="854547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/>
            <a:endParaRPr lang="ru-RU" sz="120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4581" name="AutoShape 8"/>
          <p:cNvSpPr>
            <a:spLocks noChangeArrowheads="1"/>
          </p:cNvSpPr>
          <p:nvPr/>
        </p:nvSpPr>
        <p:spPr bwMode="auto">
          <a:xfrm>
            <a:off x="825424" y="4269259"/>
            <a:ext cx="6168920" cy="841835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lvl="0" algn="ctr" eaLnBrk="0" hangingPunct="0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 место</a:t>
            </a:r>
          </a:p>
          <a:p>
            <a:pPr lvl="0" algn="ctr" eaLnBrk="0" hangingPunct="0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культуры Суоярвского 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муниципального округа– 7,3%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82" name="AutoShape 9"/>
          <p:cNvSpPr>
            <a:spLocks noChangeArrowheads="1"/>
          </p:cNvSpPr>
          <p:nvPr/>
        </p:nvSpPr>
        <p:spPr bwMode="auto">
          <a:xfrm>
            <a:off x="825558" y="2333073"/>
            <a:ext cx="6189720" cy="867323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0" hangingPunct="0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место</a:t>
            </a:r>
          </a:p>
          <a:p>
            <a:pPr lvl="0" algn="ctr" eaLnBrk="0" hangingPunct="0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Комплексное развитие жилищно-коммунальной сферы </a:t>
            </a:r>
          </a:p>
          <a:p>
            <a:pPr lvl="0" algn="ctr" eaLnBrk="0" hangingPunct="0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Суоярвского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муниципального округа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управление недвижимостью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19,2%</a:t>
            </a:r>
            <a:endParaRPr lang="ru-RU" sz="1100" b="1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4583" name="AutoShape 10"/>
          <p:cNvSpPr>
            <a:spLocks noChangeArrowheads="1"/>
          </p:cNvSpPr>
          <p:nvPr/>
        </p:nvSpPr>
        <p:spPr bwMode="auto">
          <a:xfrm>
            <a:off x="809440" y="3370067"/>
            <a:ext cx="6168921" cy="799889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lvl="0" algn="ctr" font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место</a:t>
            </a:r>
          </a:p>
          <a:p>
            <a:pPr lvl="0" algn="ctr" fontAlgn="ctr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Осуществление полномочий  местной администрацией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 9,0%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84" name="AutoShape 11"/>
          <p:cNvSpPr>
            <a:spLocks noChangeArrowheads="1"/>
          </p:cNvSpPr>
          <p:nvPr/>
        </p:nvSpPr>
        <p:spPr bwMode="auto">
          <a:xfrm>
            <a:off x="818238" y="5153230"/>
            <a:ext cx="6168921" cy="1084558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lvl="0" algn="ctr" font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 место</a:t>
            </a:r>
          </a:p>
          <a:p>
            <a:pPr lvl="0" algn="ctr" fontAlgn="ctr"/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транспортной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инфраструктуры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осуществления</a:t>
            </a:r>
          </a:p>
          <a:p>
            <a:pPr lvl="0" algn="ctr" fontAlgn="ctr"/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дорожной </a:t>
            </a:r>
            <a:r>
              <a:rPr lang="ru-RU" sz="1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деятельности на территории Суоярвского </a:t>
            </a:r>
            <a:r>
              <a:rPr lang="ru-RU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МО – 2,7%</a:t>
            </a:r>
            <a:endParaRPr lang="ru-RU" sz="1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fontAlgn="ctr"/>
            <a:endParaRPr lang="ru-RU" sz="1400" b="1" dirty="0">
              <a:solidFill>
                <a:srgbClr val="FF33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85" name="Text Box 14"/>
          <p:cNvSpPr txBox="1">
            <a:spLocks noChangeArrowheads="1"/>
          </p:cNvSpPr>
          <p:nvPr/>
        </p:nvSpPr>
        <p:spPr bwMode="auto">
          <a:xfrm>
            <a:off x="1187624" y="1546479"/>
            <a:ext cx="5764701" cy="538609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1 место</a:t>
            </a:r>
          </a:p>
          <a:p>
            <a:pPr algn="ctr" eaLnBrk="0" hangingPunct="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Развитие образования – 57,2%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1478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6347714" cy="132080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Источники финансирования дефицита бюджета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218314"/>
              </p:ext>
            </p:extLst>
          </p:nvPr>
        </p:nvGraphicFramePr>
        <p:xfrm>
          <a:off x="285721" y="1714488"/>
          <a:ext cx="7572428" cy="3730734"/>
        </p:xfrm>
        <a:graphic>
          <a:graphicData uri="http://schemas.openxmlformats.org/drawingml/2006/table">
            <a:tbl>
              <a:tblPr/>
              <a:tblGrid>
                <a:gridCol w="54292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4314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169713"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Наименование</a:t>
                      </a:r>
                      <a:endParaRPr lang="ru-RU" sz="2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тыс</a:t>
                      </a:r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 руб</a:t>
                      </a:r>
                      <a:r>
                        <a:rPr lang="ru-RU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9873">
                <a:tc>
                  <a:txBody>
                    <a:bodyPr/>
                    <a:lstStyle/>
                    <a:p>
                      <a:pPr algn="l" fontAlgn="b"/>
                      <a:endParaRPr lang="ru-RU" sz="105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2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0287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Привлечение </a:t>
                      </a:r>
                      <a:r>
                        <a:rPr lang="ru-RU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бюджетных </a:t>
                      </a:r>
                      <a:r>
                        <a:rPr lang="ru-RU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кредитов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25 000,00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40287">
                <a:tc>
                  <a:txBody>
                    <a:bodyPr/>
                    <a:lstStyle/>
                    <a:p>
                      <a:pPr algn="l" fontAlgn="b"/>
                      <a:r>
                        <a:rPr lang="ru-RU" sz="2400" b="0" i="0" u="none" strike="noStrike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Погашение бюджетных кредитов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5 230,40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40287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Привлечение коммерческих кредитов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40287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Погашение коммерческих кредитов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0,00</a:t>
                      </a:r>
                      <a:endParaRPr lang="ru-RU" sz="2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689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317315"/>
              </p:ext>
            </p:extLst>
          </p:nvPr>
        </p:nvGraphicFramePr>
        <p:xfrm>
          <a:off x="214282" y="332657"/>
          <a:ext cx="7454062" cy="2736303"/>
        </p:xfrm>
        <a:graphic>
          <a:graphicData uri="http://schemas.openxmlformats.org/drawingml/2006/table">
            <a:tbl>
              <a:tblPr/>
              <a:tblGrid>
                <a:gridCol w="507292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3811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122649"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Муниципальный </a:t>
                      </a:r>
                      <a:r>
                        <a:rPr lang="ru-RU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долг на </a:t>
                      </a:r>
                      <a:r>
                        <a:rPr lang="ru-RU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01.01.2025</a:t>
                      </a:r>
                      <a:r>
                        <a:rPr lang="ru-RU" sz="20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г.</a:t>
                      </a:r>
                      <a:endParaRPr lang="ru-RU" sz="20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74 456,70 тыс. руб.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49955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на </a:t>
                      </a:r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01.10.2025 г.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94 226,30 тыс. руб.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63699"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увеличение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+19 769,60 тыс. руб.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345419" y="3501008"/>
            <a:ext cx="49791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>
                <a:solidFill>
                  <a:srgbClr val="90C226"/>
                </a:solidFill>
                <a:latin typeface="Times New Roman" pitchFamily="18" charset="0"/>
                <a:cs typeface="Times New Roman" pitchFamily="18" charset="0"/>
              </a:rPr>
              <a:t>Просроченная кредиторская задолженность</a:t>
            </a:r>
            <a:endParaRPr lang="ru-RU" sz="2000" dirty="0">
              <a:solidFill>
                <a:srgbClr val="90C226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31640" y="4077072"/>
            <a:ext cx="53285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По состоянию на 01.10.2025 г. – 1 937,62 тыс. руб.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91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2143116"/>
            <a:ext cx="6347714" cy="1857388"/>
          </a:xfrm>
        </p:spPr>
        <p:txBody>
          <a:bodyPr>
            <a:noAutofit/>
          </a:bodyPr>
          <a:lstStyle/>
          <a:p>
            <a:pPr algn="ctr"/>
            <a:r>
              <a:rPr lang="ru-RU" sz="8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596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75779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Суоярвского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округа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200" b="1" dirty="0" smtClean="0">
                <a:effectLst>
                  <a:reflection blurRad="12700" stA="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Основные параметры исполнения бюджета</a:t>
            </a:r>
            <a:br>
              <a:rPr lang="ru-RU" sz="2200" b="1" dirty="0" smtClean="0">
                <a:effectLst>
                  <a:reflection blurRad="12700" stA="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effectLst>
                  <a:reflection blurRad="12700" stA="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муниципального образования «Суоярвский</a:t>
            </a:r>
            <a:r>
              <a:rPr lang="ru-RU" sz="2200" dirty="0" smtClean="0">
                <a:effectLst>
                  <a:reflection blurRad="12700" stA="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200" b="1" dirty="0" smtClean="0">
                <a:effectLst>
                  <a:reflection blurRad="12700" stA="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район»</a:t>
            </a:r>
            <a:r>
              <a:rPr lang="ru-RU" sz="2200" dirty="0" smtClean="0">
                <a:effectLst>
                  <a:reflection blurRad="12700" stA="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200" dirty="0" smtClean="0">
                <a:effectLst>
                  <a:reflection blurRad="12700" stA="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effectLst>
                  <a:reflection blurRad="12700" stA="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sz="2200" dirty="0" smtClean="0">
                <a:effectLst>
                  <a:reflection blurRad="12700" stA="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effectLst>
                  <a:reflection blurRad="12700" stA="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1 квартал 2021 года </a:t>
            </a:r>
            <a:r>
              <a:rPr lang="ru-RU" sz="2200" dirty="0" smtClean="0">
                <a:effectLst>
                  <a:reflection blurRad="12700" stA="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effectLst>
                  <a:reflection blurRad="12700" stA="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effectLst>
                  <a:reflection blurRad="12700" stA="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                   (тыс.руб.)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                         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тыс.рублей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9984531"/>
              </p:ext>
            </p:extLst>
          </p:nvPr>
        </p:nvGraphicFramePr>
        <p:xfrm>
          <a:off x="539552" y="1556792"/>
          <a:ext cx="8165060" cy="39045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126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4126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4126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4126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126975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solidFill>
                      <a:srgbClr val="90C2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Фактическое исполнение 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9 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месяцев 2024 г., тыс. руб.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Плановые показатели на 2025 г.,</a:t>
                      </a:r>
                      <a:r>
                        <a:rPr lang="ru-RU" sz="20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тыс. руб.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Фактическое исполнение за 9 месяцев 2025 г., тыс. руб.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5055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Доходы, всего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580 971,77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2 012 064,00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641 481,75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7439">
                <a:tc gridSpan="4"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них: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ru-RU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52318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 и неналоговые доходы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165 894,11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293 157,58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190 206,82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34879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Безвозмездные поступления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415 077,66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1 718 906,42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451 274,93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5055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Расходы, всего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572 338,07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2 010 019,00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652 094,34</a:t>
                      </a:r>
                      <a:endParaRPr lang="ru-RU" sz="200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Tm="2469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495800" y="152400"/>
            <a:ext cx="4648200" cy="609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1800" b="1" dirty="0" smtClean="0">
                <a:solidFill>
                  <a:schemeClr val="tx1"/>
                </a:solidFill>
                <a:effectLst/>
                <a:latin typeface="Times New Roman" pitchFamily="18" charset="0"/>
              </a:rPr>
              <a:t/>
            </a:r>
            <a:br>
              <a:rPr lang="ru-RU" sz="1800" b="1" dirty="0" smtClean="0">
                <a:solidFill>
                  <a:schemeClr val="tx1"/>
                </a:solidFill>
                <a:effectLst/>
                <a:latin typeface="Times New Roman" pitchFamily="18" charset="0"/>
              </a:rPr>
            </a:br>
            <a:endParaRPr lang="ru-RU" sz="1800" i="1" dirty="0" smtClean="0">
              <a:solidFill>
                <a:schemeClr val="tx1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15616" y="548680"/>
            <a:ext cx="5857916" cy="5334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 eaLnBrk="1" hangingPunct="1"/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Налоговые и неналоговые  доходы</a:t>
            </a:r>
          </a:p>
        </p:txBody>
      </p:sp>
      <p:graphicFrame>
        <p:nvGraphicFramePr>
          <p:cNvPr id="42010" name="Group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4256113"/>
              </p:ext>
            </p:extLst>
          </p:nvPr>
        </p:nvGraphicFramePr>
        <p:xfrm>
          <a:off x="326018" y="1484784"/>
          <a:ext cx="8784973" cy="448107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5618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9614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17281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показателя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solidFill>
                      <a:srgbClr val="90C2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Фактическое поступление за 9 месяцев 2024 г., тыс. руб.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solidFill>
                      <a:srgbClr val="90C2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 поступлений на 2025 г., тыс. руб.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solidFill>
                      <a:srgbClr val="90C2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Фактическое поступление за 9 месяцев 2025 г., тыс. руб.</a:t>
                      </a:r>
                    </a:p>
                  </a:txBody>
                  <a:tcPr anchor="ctr" horzOverflow="overflow">
                    <a:solidFill>
                      <a:srgbClr val="90C2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исполнения к 2024 г.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solidFill>
                      <a:srgbClr val="90C22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исполнения к плану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 horzOverflow="overflow">
                    <a:solidFill>
                      <a:srgbClr val="90C22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603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Налоговые и неналоговые доходы, всего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165 894,11</a:t>
                      </a:r>
                      <a:endParaRPr lang="ru-RU" sz="20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293 157,58</a:t>
                      </a:r>
                      <a:endParaRPr lang="ru-RU" sz="20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190 206,82</a:t>
                      </a:r>
                      <a:endParaRPr lang="ru-RU" sz="20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114,7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64,9</a:t>
                      </a: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722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т.ч. налоговые доходы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136 145,52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243 701,76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160 527,51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117,9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65,9</a:t>
                      </a: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603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т.ч. неналоговые доходы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29 748,59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49 455,82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29 679,31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99,8</a:t>
                      </a: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15000"/>
                        </a:lnSpc>
                        <a:spcBef>
                          <a:spcPct val="20000"/>
                        </a:spcBef>
                        <a:spcAft>
                          <a:spcPts val="0"/>
                        </a:spcAft>
                        <a:buClr>
                          <a:schemeClr val="tx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lang="ru-RU" sz="20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60,0</a:t>
                      </a:r>
                    </a:p>
                  </a:txBody>
                  <a:tcPr anchor="ctr" horzOverflow="overflow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Налоговые Доходы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551350"/>
              </p:ext>
            </p:extLst>
          </p:nvPr>
        </p:nvGraphicFramePr>
        <p:xfrm>
          <a:off x="609598" y="1412776"/>
          <a:ext cx="7994849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9728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7848872" cy="792088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Налоговые и неналоговые доходы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10060203"/>
              </p:ext>
            </p:extLst>
          </p:nvPr>
        </p:nvGraphicFramePr>
        <p:xfrm>
          <a:off x="609600" y="1484784"/>
          <a:ext cx="8210872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355976" y="2780928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566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6877226"/>
              </p:ext>
            </p:extLst>
          </p:nvPr>
        </p:nvGraphicFramePr>
        <p:xfrm>
          <a:off x="0" y="-4"/>
          <a:ext cx="9144001" cy="70114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9593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0364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81557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90C22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Распределение расходов бюджета </a:t>
                      </a:r>
                      <a:r>
                        <a:rPr lang="ru-RU" sz="2000" dirty="0" smtClean="0">
                          <a:solidFill>
                            <a:srgbClr val="90C22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Суоярвского</a:t>
                      </a:r>
                      <a:r>
                        <a:rPr lang="ru-RU" sz="2000" baseline="0" dirty="0" smtClean="0">
                          <a:solidFill>
                            <a:srgbClr val="90C22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 smtClean="0">
                          <a:solidFill>
                            <a:srgbClr val="90C226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муниципального округа</a:t>
                      </a:r>
                      <a:endParaRPr lang="ru-RU" sz="2000" dirty="0">
                        <a:solidFill>
                          <a:srgbClr val="90C226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7544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 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lang="ru-RU" sz="18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месяцев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2024 г.,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 руб.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  <a:r>
                        <a:rPr lang="ru-RU" sz="1800" baseline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9 месяцев</a:t>
                      </a: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2025 г.,</a:t>
                      </a:r>
                      <a:endParaRPr lang="ru-RU" sz="18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 руб.</a:t>
                      </a:r>
                      <a:endParaRPr lang="ru-RU" sz="1800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Процент исполнения</a:t>
                      </a:r>
                      <a:endParaRPr lang="ru-RU" sz="1800" kern="1200" baseline="0" dirty="0" smtClean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2024 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г.</a:t>
                      </a:r>
                      <a:endParaRPr lang="ru-RU" sz="1800" kern="1200" dirty="0">
                        <a:solidFill>
                          <a:schemeClr val="dk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3058" marR="63058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037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Общегосударственные расходы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48 970,11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53 020,78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108,3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37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оборона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239,48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369,98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154,5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6772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безопасность и правоохранительная деятельность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692,66</a:t>
                      </a:r>
                    </a:p>
                  </a:txBody>
                  <a:tcPr marL="63058" marR="63058" marT="0" marB="0" anchor="ctr"/>
                </a:tc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406,46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endParaRPr lang="ru-RU" sz="1800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58,7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037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Национальная экономика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12 199,27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14 106,33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115,6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877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Жилищно</a:t>
                      </a: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коммунальное хозяйство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37 902,91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125 028,89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Увеличение в 3,3 раза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037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414 616,39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364 947,84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88,0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037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Культура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34 101,11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47 920,79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140,2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037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Социальная политика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18 426,95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17 210,96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93,4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037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Физическая культура и спорт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126,49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17 594,99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В 2024 году расходы</a:t>
                      </a:r>
                      <a:r>
                        <a:rPr lang="ru-RU" sz="1000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 отражены в разделе «Образование»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037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Средства массовой информации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980,00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1 711,88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174,7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6075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Обслуживание государственного и муниципального долга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4082,70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9 775,44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Увеличение в 2,4 раза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037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РАСХОДОВ: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572 338,07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 652 094,34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Times New Roman" panose="02020603050405020304" pitchFamily="18" charset="0"/>
                          <a:cs typeface="Times New Roman" pitchFamily="18" charset="0"/>
                        </a:rPr>
                        <a:t>113,9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3037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 panose="02020603050405020304" pitchFamily="18" charset="0"/>
                        <a:cs typeface="Times New Roman" pitchFamily="18" charset="0"/>
                      </a:endParaRPr>
                    </a:p>
                  </a:txBody>
                  <a:tcPr marL="63058" marR="63058" marT="0" marB="0" anchor="ctr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6803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214290"/>
            <a:ext cx="6347713" cy="1214446"/>
          </a:xfrm>
        </p:spPr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бразование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88971" y="2531450"/>
            <a:ext cx="3389670" cy="3139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918873241"/>
              </p:ext>
            </p:extLst>
          </p:nvPr>
        </p:nvGraphicFramePr>
        <p:xfrm>
          <a:off x="539552" y="1142984"/>
          <a:ext cx="7056784" cy="5182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2909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7776864" cy="720080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Жилищно-коммунальное хозяйство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9106449"/>
              </p:ext>
            </p:extLst>
          </p:nvPr>
        </p:nvGraphicFramePr>
        <p:xfrm>
          <a:off x="251520" y="980729"/>
          <a:ext cx="8712968" cy="5697504"/>
        </p:xfrm>
        <a:graphic>
          <a:graphicData uri="http://schemas.openxmlformats.org/drawingml/2006/table">
            <a:tbl>
              <a:tblPr/>
              <a:tblGrid>
                <a:gridCol w="87129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143648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ru-RU" sz="14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Всего расходы – 125,03 млн. руб</a:t>
                      </a: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., в том числе:</a:t>
                      </a:r>
                    </a:p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ru-RU" sz="14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Жилищное хозяйство – 16,27 </a:t>
                      </a:r>
                      <a:r>
                        <a:rPr lang="ru-RU" sz="14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млн. руб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., в </a:t>
                      </a:r>
                      <a:r>
                        <a:rPr lang="ru-RU" sz="14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т.ч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.:</a:t>
                      </a:r>
                    </a:p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-     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переселение граждан из аварийного жилищного фонда – 14,50 </a:t>
                      </a:r>
                      <a:r>
                        <a:rPr lang="ru-RU" sz="12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млн.руб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.,</a:t>
                      </a:r>
                    </a:p>
                    <a:p>
                      <a:pPr marL="285750" indent="-285750" algn="l" fontAlgn="b">
                        <a:lnSpc>
                          <a:spcPct val="100000"/>
                        </a:lnSpc>
                        <a:buFontTx/>
                        <a:buChar char="-"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взносы в Фонд капремонта 1,37 </a:t>
                      </a:r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млн.руб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.,</a:t>
                      </a:r>
                    </a:p>
                    <a:p>
                      <a:pPr marL="285750" indent="-285750" algn="l" fontAlgn="b">
                        <a:lnSpc>
                          <a:spcPct val="100000"/>
                        </a:lnSpc>
                        <a:buFontTx/>
                        <a:buChar char="-"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восстановительный ремонт помещения 0,32 </a:t>
                      </a:r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млн.руб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.,</a:t>
                      </a:r>
                    </a:p>
                    <a:p>
                      <a:pPr marL="285750" indent="-285750" algn="l" fontAlgn="b">
                        <a:lnSpc>
                          <a:spcPct val="100000"/>
                        </a:lnSpc>
                        <a:buFontTx/>
                        <a:buChar char="-"/>
                      </a:pP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оплата судебных расходов – 0,08 </a:t>
                      </a:r>
                      <a:r>
                        <a:rPr lang="ru-RU" sz="12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млн.руб</a:t>
                      </a:r>
                      <a:r>
                        <a:rPr lang="ru-RU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.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783655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Коммунальное хозяйство – 99,58 млн. руб</a:t>
                      </a: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.,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в </a:t>
                      </a:r>
                      <a:r>
                        <a:rPr lang="ru-RU" sz="14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т.ч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.:</a:t>
                      </a:r>
                    </a:p>
                    <a:p>
                      <a:pPr marL="285750" marR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оплата исполнительных листов по ООО «ВКО Строй» 27,57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285750" marR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субсидия унитарному предприятию  на осуществление капитальных вложений в объекты капитального строительства (выполнение мероприятий по строительству (реконструкции) водоочистных сооружений в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г.Суоярви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 69,41млн.руб.</a:t>
                      </a:r>
                    </a:p>
                    <a:p>
                      <a:pPr marL="285750" marR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подготовка ПСД по объекту "Строительство (реконструкция) водоочистных сооружений в части автомобильной дороги 0,78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285750" marR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капитальный ремонт водопровода 0,13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., технологическое присоединение 0,03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., ПСД по изменению границ земельного участка 0,15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285750" marR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проверка достоверности сметной стоимости работ по капитальному ремонту водоочистных сооружений 0,60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285750" marR="0" indent="-2857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текущий ремонт водопровода и артезианской скважины – 0,91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b="0" i="0" u="none" strike="noStrike" dirty="0" smtClean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783655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ru-RU" sz="14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Благоустройство – 8,99 млн. руб</a:t>
                      </a: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.,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в </a:t>
                      </a:r>
                      <a:r>
                        <a:rPr lang="ru-RU" sz="14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т.ч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.:</a:t>
                      </a:r>
                    </a:p>
                    <a:p>
                      <a:pPr marL="285750" indent="-285750" algn="l" fontAlgn="b">
                        <a:lnSpc>
                          <a:spcPct val="100000"/>
                        </a:lnSpc>
                        <a:buFontTx/>
                        <a:buChar char="-"/>
                      </a:pP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оплата за уличное освещение 1,30 </a:t>
                      </a:r>
                      <a:r>
                        <a:rPr lang="ru-RU" sz="12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млн.руб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.</a:t>
                      </a:r>
                    </a:p>
                    <a:p>
                      <a:pPr marL="285750" indent="-285750" algn="l" fontAlgn="b">
                        <a:lnSpc>
                          <a:spcPct val="100000"/>
                        </a:lnSpc>
                        <a:buFontTx/>
                        <a:buChar char="-"/>
                      </a:pP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аренда автотранспорта и спецтехники – 0,47 </a:t>
                      </a:r>
                      <a:r>
                        <a:rPr lang="ru-RU" sz="1200" b="0" i="0" u="none" strike="noStrike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млн.руб</a:t>
                      </a:r>
                      <a:r>
                        <a:rPr lang="ru-RU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.</a:t>
                      </a:r>
                    </a:p>
                    <a:p>
                      <a:pPr marL="285750" indent="-285750" algn="l" fontAlgn="b">
                        <a:lnSpc>
                          <a:spcPct val="100000"/>
                        </a:lnSpc>
                        <a:buFontTx/>
                        <a:buChar char="-"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смета по устройству уличного освещения на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ул.Победы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и часть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ул.Школьная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п.Лахколампи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0,01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285750" indent="-285750" algn="l" fontAlgn="b">
                        <a:lnSpc>
                          <a:spcPct val="100000"/>
                        </a:lnSpc>
                        <a:buFontTx/>
                        <a:buChar char="-"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оплата по решению суда ООО «Ангара» за выполнение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энергоэффективных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мероприятий 0,72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285750" marR="0" indent="-28575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выполнение работ по обустройству освещения по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ул.Кайманова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между домами 1 и 17 в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г.Суоярви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1,84 </a:t>
                      </a:r>
                      <a:r>
                        <a:rPr lang="ru-RU" sz="1200" kern="120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en-US" sz="1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marR="0" indent="-28575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выполнение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работ по благоустройству дворовой территории на ул.Кайманова,7 в </a:t>
                      </a:r>
                      <a:r>
                        <a:rPr lang="ru-RU" sz="12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г.Суоярви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3,87 </a:t>
                      </a:r>
                      <a:r>
                        <a:rPr lang="ru-RU" sz="12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285750" marR="0" indent="-28575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установка закрытой контейнерной площадки 0,40 </a:t>
                      </a:r>
                      <a:r>
                        <a:rPr lang="ru-RU" sz="12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marR="0" indent="-28575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хозяйственные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расходы, ремонт автомобиля, вывоз и утилизация бытовых отходов, доставка контейнеров, снос аварийных деревьев, техническое обслуживание системы видеонаблюдения, оплата ГСМ 0,38 </a:t>
                      </a:r>
                      <a:r>
                        <a:rPr lang="ru-RU" sz="120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млн.руб</a:t>
                      </a:r>
                      <a:r>
                        <a:rPr lang="ru-RU" sz="120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ru-RU" sz="1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61649">
                <a:tc>
                  <a:txBody>
                    <a:bodyPr/>
                    <a:lstStyle/>
                    <a:p>
                      <a:pPr algn="l" fontAlgn="b">
                        <a:lnSpc>
                          <a:spcPct val="100000"/>
                        </a:lnSpc>
                      </a:pPr>
                      <a:r>
                        <a:rPr lang="ru-RU" sz="1400" b="0" i="1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Другие</a:t>
                      </a:r>
                      <a:r>
                        <a:rPr lang="ru-RU" sz="1400" b="0" i="1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 вопросы в области ЖКХ – 0,19 млн. руб. </a:t>
                      </a:r>
                      <a:r>
                        <a:rPr lang="ru-RU" sz="14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(</a:t>
                      </a:r>
                      <a:r>
                        <a:rPr lang="ru-RU" sz="14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</a:rPr>
                        <a:t>расходы на содержание МКУ «Служба по вопросам похоронного дела»)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3793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6347713" cy="1320800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Социальная политика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166489"/>
              </p:ext>
            </p:extLst>
          </p:nvPr>
        </p:nvGraphicFramePr>
        <p:xfrm>
          <a:off x="571472" y="980728"/>
          <a:ext cx="8032976" cy="5591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851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9282</TotalTime>
  <Words>1268</Words>
  <Application>Microsoft Office PowerPoint</Application>
  <PresentationFormat>Экран (4:3)</PresentationFormat>
  <Paragraphs>315</Paragraphs>
  <Slides>16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5" baseType="lpstr">
      <vt:lpstr>Arial</vt:lpstr>
      <vt:lpstr>Calibri</vt:lpstr>
      <vt:lpstr>Helios</vt:lpstr>
      <vt:lpstr>HY그래픽M</vt:lpstr>
      <vt:lpstr>Times New Roman</vt:lpstr>
      <vt:lpstr>Trebuchet MS</vt:lpstr>
      <vt:lpstr>Wingdings</vt:lpstr>
      <vt:lpstr>Wingdings 3</vt:lpstr>
      <vt:lpstr>Грань</vt:lpstr>
      <vt:lpstr>Презентация PowerPoint</vt:lpstr>
      <vt:lpstr>Бюджет Суоярвского муниципального округа    Основные параметры исполнения бюджета муниципального образования «Суоярвский  район»  за 1 квартал 2021 года                     (тыс.руб.)                                                                                                                      тыс.рублей </vt:lpstr>
      <vt:lpstr> </vt:lpstr>
      <vt:lpstr>Налоговые Доходы </vt:lpstr>
      <vt:lpstr>Налоговые и неналоговые доходы</vt:lpstr>
      <vt:lpstr>Презентация PowerPoint</vt:lpstr>
      <vt:lpstr>Образование</vt:lpstr>
      <vt:lpstr>Жилищно-коммунальное хозяйство</vt:lpstr>
      <vt:lpstr>Социальная политика</vt:lpstr>
      <vt:lpstr>Общегосударственное управление</vt:lpstr>
      <vt:lpstr>Результаты реализации муниципальных  программ  за 9 месяцев 2025 года</vt:lpstr>
      <vt:lpstr>Презентация PowerPoint</vt:lpstr>
      <vt:lpstr>Удельный вес расходов по программам в общем объеме расходов за 9 месяцев 2025 г. </vt:lpstr>
      <vt:lpstr>Источники финансирования дефицита бюджета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Отчёт об исполнении бюджета  Чертковского сельского поселения за 2013 год</dc:title>
  <dc:creator>СИСАДМИН</dc:creator>
  <cp:lastModifiedBy>Admin</cp:lastModifiedBy>
  <cp:revision>713</cp:revision>
  <cp:lastPrinted>2025-10-31T08:35:51Z</cp:lastPrinted>
  <dcterms:modified xsi:type="dcterms:W3CDTF">2025-10-31T09:41:11Z</dcterms:modified>
</cp:coreProperties>
</file>