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квартал 2023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29559.5</c:v>
                </c:pt>
                <c:pt idx="1">
                  <c:v>2914.3</c:v>
                </c:pt>
                <c:pt idx="2">
                  <c:v>12.9</c:v>
                </c:pt>
                <c:pt idx="3">
                  <c:v>1568.8</c:v>
                </c:pt>
                <c:pt idx="4">
                  <c:v>186.1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2024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163074.9</c:v>
                </c:pt>
                <c:pt idx="1">
                  <c:v>15326.4</c:v>
                </c:pt>
                <c:pt idx="2">
                  <c:v>2822.5</c:v>
                </c:pt>
                <c:pt idx="3">
                  <c:v>9360.6</c:v>
                </c:pt>
                <c:pt idx="4">
                  <c:v>2900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квартал 2024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33195.1</c:v>
                </c:pt>
                <c:pt idx="1">
                  <c:v>3897.6</c:v>
                </c:pt>
                <c:pt idx="2">
                  <c:v>682.4</c:v>
                </c:pt>
                <c:pt idx="3">
                  <c:v>877.5</c:v>
                </c:pt>
                <c:pt idx="4">
                  <c:v>684.4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70088"/>
        <c:axId val="134869696"/>
      </c:barChart>
      <c:catAx>
        <c:axId val="134870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34869696"/>
        <c:crosses val="autoZero"/>
        <c:auto val="1"/>
        <c:lblAlgn val="ctr"/>
        <c:lblOffset val="100"/>
        <c:noMultiLvlLbl val="0"/>
      </c:catAx>
      <c:valAx>
        <c:axId val="13486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34870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06999829761083"/>
          <c:y val="0.18966924095520915"/>
          <c:w val="0.31904265003861526"/>
          <c:h val="0.38947474304656837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912934460554254"/>
          <c:y val="5.79123049346093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17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Доходы от оказания платных услуг </c:v>
                </c:pt>
                <c:pt idx="6">
                  <c:v>Доходы от использования имущества 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69.569235799074519</c:v>
                </c:pt>
                <c:pt idx="1">
                  <c:v>8.168466232982361</c:v>
                </c:pt>
                <c:pt idx="2">
                  <c:v>1.4301522366038495</c:v>
                </c:pt>
                <c:pt idx="3">
                  <c:v>1.839036617262424</c:v>
                </c:pt>
                <c:pt idx="4">
                  <c:v>1.4343437730534505</c:v>
                </c:pt>
                <c:pt idx="5">
                  <c:v>7.6049141573335115</c:v>
                </c:pt>
                <c:pt idx="6">
                  <c:v>6.7521460666621973</c:v>
                </c:pt>
                <c:pt idx="7">
                  <c:v>3.2017051170276978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Сумма, тыс.руб.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Акцизы</c:v>
                      </c:pt>
                      <c:pt idx="2">
                        <c:v>Налоги на совокупный доход</c:v>
                      </c:pt>
                      <c:pt idx="3">
                        <c:v>Налог на имущество</c:v>
                      </c:pt>
                      <c:pt idx="4">
                        <c:v>Госпошлина</c:v>
                      </c:pt>
                      <c:pt idx="5">
                        <c:v>Доходы от оказания платных услуг </c:v>
                      </c:pt>
                      <c:pt idx="6">
                        <c:v>Доходы от использования имущества </c:v>
                      </c:pt>
                      <c:pt idx="7">
                        <c:v>Остальные платежи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33195.1</c:v>
                      </c:pt>
                      <c:pt idx="1">
                        <c:v>3897.6</c:v>
                      </c:pt>
                      <c:pt idx="2">
                        <c:v>682.4</c:v>
                      </c:pt>
                      <c:pt idx="3">
                        <c:v>877.5</c:v>
                      </c:pt>
                      <c:pt idx="4">
                        <c:v>684.4</c:v>
                      </c:pt>
                      <c:pt idx="5">
                        <c:v>3628.7</c:v>
                      </c:pt>
                      <c:pt idx="6">
                        <c:v>3221.8</c:v>
                      </c:pt>
                      <c:pt idx="7">
                        <c:v>1527.7</c:v>
                      </c:pt>
                    </c:numCache>
                  </c:numRef>
                </c:val>
              </c15:ser>
            </c15:filteredPieSeries>
          </c:ext>
        </c:extLst>
      </c:pie3DChart>
    </c:plotArea>
    <c:legend>
      <c:legendPos val="r"/>
      <c:layout>
        <c:manualLayout>
          <c:xMode val="edge"/>
          <c:yMode val="edge"/>
          <c:x val="0.63863350932763308"/>
          <c:y val="2.8607725178131125E-2"/>
          <c:w val="0.29105593169641431"/>
          <c:h val="0.95550639481185307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113,28 МЛН.РУБ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22,98 МЛН.РУБ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51,21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3,76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0,04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35,29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 custLinFactNeighborX="1387" custLinFactNeighborY="6783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93196" custScaleY="121092" custRadScaleRad="95401" custRadScaleInc="-5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93458" custScaleY="133991" custRadScaleRad="114944" custRadScaleInc="-1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14926" custRadScaleInc="4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1,55 млн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1,91 </a:t>
          </a: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0,21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3,51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 custRadScaleRad="102064" custRadScaleInc="-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9349" custLinFactNeighborY="-14666"/>
      <dgm:spPr/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  <dgm:t>
        <a:bodyPr/>
        <a:lstStyle/>
        <a:p>
          <a:endParaRPr lang="ru-RU"/>
        </a:p>
      </dgm:t>
    </dgm:pt>
    <dgm:pt modelId="{AEC60166-9A95-4844-999E-5D555999CD02}" type="pres">
      <dgm:prSet presAssocID="{C870A8AD-F322-4B9F-BB91-D3603DC679C4}" presName="aNode" presStyleLbl="fgAcc1" presStyleIdx="0" presStyleCnt="5" custAng="0" custScaleY="165761" custLinFactNeighborX="4267" custLinFactNeighborY="-6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  <dgm:t>
        <a:bodyPr/>
        <a:lstStyle/>
        <a:p>
          <a:endParaRPr lang="ru-RU"/>
        </a:p>
      </dgm:t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  <dgm:t>
        <a:bodyPr/>
        <a:lstStyle/>
        <a:p>
          <a:endParaRPr lang="ru-RU"/>
        </a:p>
      </dgm:t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  <dgm:t>
        <a:bodyPr/>
        <a:lstStyle/>
        <a:p>
          <a:endParaRPr lang="ru-RU"/>
        </a:p>
      </dgm:t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  <dgm:t>
        <a:bodyPr/>
        <a:lstStyle/>
        <a:p>
          <a:endParaRPr lang="ru-RU"/>
        </a:p>
      </dgm:t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  <dgm:t>
        <a:bodyPr/>
        <a:lstStyle/>
        <a:p>
          <a:endParaRPr lang="ru-RU"/>
        </a:p>
      </dgm:t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66775" y="749921"/>
          <a:ext cx="4266656" cy="4266656"/>
        </a:xfrm>
        <a:prstGeom prst="blockArc">
          <a:avLst>
            <a:gd name="adj1" fmla="val 12185843"/>
            <a:gd name="adj2" fmla="val 16616488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1047857" y="792928"/>
          <a:ext cx="4266656" cy="4266656"/>
        </a:xfrm>
        <a:prstGeom prst="blockArc">
          <a:avLst>
            <a:gd name="adj1" fmla="val 7950527"/>
            <a:gd name="adj2" fmla="val 12263356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409191" y="1228335"/>
          <a:ext cx="4266656" cy="4266656"/>
        </a:xfrm>
        <a:prstGeom prst="blockArc">
          <a:avLst>
            <a:gd name="adj1" fmla="val 1963082"/>
            <a:gd name="adj2" fmla="val 8886849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773764" y="800940"/>
          <a:ext cx="4266656" cy="4266656"/>
        </a:xfrm>
        <a:prstGeom prst="blockArc">
          <a:avLst>
            <a:gd name="adj1" fmla="val 19835323"/>
            <a:gd name="adj2" fmla="val 2892667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732343" y="723711"/>
          <a:ext cx="4266656" cy="4266656"/>
        </a:xfrm>
        <a:prstGeom prst="blockArc">
          <a:avLst>
            <a:gd name="adj1" fmla="val 15512902"/>
            <a:gd name="adj2" fmla="val 19979908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2195834" y="2197318"/>
          <a:ext cx="2722089" cy="1775006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113,28 МЛН.РУБ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4475" y="2457262"/>
        <a:ext cx="1924807" cy="1255118"/>
      </dsp:txXfrm>
    </dsp:sp>
    <dsp:sp modelId="{E6812F7A-29A2-4B53-B1D4-2B5B89BD17FC}">
      <dsp:nvSpPr>
        <dsp:cNvPr id="0" name=""/>
        <dsp:cNvSpPr/>
      </dsp:nvSpPr>
      <dsp:spPr>
        <a:xfrm>
          <a:off x="2123884" y="-17716"/>
          <a:ext cx="2656121" cy="1664812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22,98 МЛН.РУБ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2864" y="226090"/>
        <a:ext cx="1878161" cy="1177200"/>
      </dsp:txXfrm>
    </dsp:sp>
    <dsp:sp modelId="{49A95409-AA6A-49DF-8129-D4F2BB9EF4F4}">
      <dsp:nvSpPr>
        <dsp:cNvPr id="0" name=""/>
        <dsp:cNvSpPr/>
      </dsp:nvSpPr>
      <dsp:spPr>
        <a:xfrm>
          <a:off x="4392494" y="989873"/>
          <a:ext cx="2659723" cy="184215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51,21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2001" y="1259650"/>
        <a:ext cx="1880709" cy="1302597"/>
      </dsp:txXfrm>
    </dsp:sp>
    <dsp:sp modelId="{BF924337-8280-4AF8-9A2A-8B3DF7FB59FA}">
      <dsp:nvSpPr>
        <dsp:cNvPr id="0" name=""/>
        <dsp:cNvSpPr/>
      </dsp:nvSpPr>
      <dsp:spPr>
        <a:xfrm>
          <a:off x="4000690" y="3699685"/>
          <a:ext cx="2590088" cy="15766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3,76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0000" y="3930573"/>
        <a:ext cx="1831468" cy="1114826"/>
      </dsp:txXfrm>
    </dsp:sp>
    <dsp:sp modelId="{E90FE364-E529-419C-BA40-468F0CAB75F6}">
      <dsp:nvSpPr>
        <dsp:cNvPr id="0" name=""/>
        <dsp:cNvSpPr/>
      </dsp:nvSpPr>
      <dsp:spPr>
        <a:xfrm>
          <a:off x="360044" y="3654168"/>
          <a:ext cx="2826174" cy="1616472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0,04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928" y="3890895"/>
        <a:ext cx="1998406" cy="1143018"/>
      </dsp:txXfrm>
    </dsp:sp>
    <dsp:sp modelId="{46BC8F46-6764-4D4B-A9E9-56A835728750}">
      <dsp:nvSpPr>
        <dsp:cNvPr id="0" name=""/>
        <dsp:cNvSpPr/>
      </dsp:nvSpPr>
      <dsp:spPr>
        <a:xfrm>
          <a:off x="12085" y="1194698"/>
          <a:ext cx="2542450" cy="1742146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35,29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18" y="1449829"/>
        <a:ext cx="1797784" cy="123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381929" y="-92213"/>
          <a:ext cx="2636725" cy="1119282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1,55 млн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568" y="-37574"/>
        <a:ext cx="2527447" cy="1010004"/>
      </dsp:txXfrm>
    </dsp:sp>
    <dsp:sp modelId="{595EC460-6EB2-44B5-A857-29BA9224B081}">
      <dsp:nvSpPr>
        <dsp:cNvPr id="0" name=""/>
        <dsp:cNvSpPr/>
      </dsp:nvSpPr>
      <dsp:spPr>
        <a:xfrm>
          <a:off x="1673874" y="51568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3354398" y="427874"/>
              </a:moveTo>
              <a:arcTo wR="2088011" hR="2088011" stAng="18440228" swAng="197633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329517" y="1910390"/>
          <a:ext cx="3003689" cy="1264654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1,91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1252" y="1972125"/>
        <a:ext cx="2880219" cy="1141184"/>
      </dsp:txXfrm>
    </dsp:sp>
    <dsp:sp modelId="{E272972E-13C5-4205-A076-D70502890D6C}">
      <dsp:nvSpPr>
        <dsp:cNvPr id="0" name=""/>
        <dsp:cNvSpPr/>
      </dsp:nvSpPr>
      <dsp:spPr>
        <a:xfrm>
          <a:off x="1666066" y="440091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4068172" y="2750395"/>
              </a:moveTo>
              <a:arcTo wR="2088011" hR="2088011" stAng="1109737" swAng="269670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2727481" y="3747157"/>
          <a:ext cx="1945621" cy="17925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0,21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4988" y="3834664"/>
        <a:ext cx="1770607" cy="1617569"/>
      </dsp:txXfrm>
    </dsp:sp>
    <dsp:sp modelId="{17E1B58F-E3F9-4F86-A0E3-EDEB7AE3A240}">
      <dsp:nvSpPr>
        <dsp:cNvPr id="0" name=""/>
        <dsp:cNvSpPr/>
      </dsp:nvSpPr>
      <dsp:spPr>
        <a:xfrm>
          <a:off x="1612280" y="46742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1103725" y="3929470"/>
              </a:moveTo>
              <a:arcTo wR="2088011" hR="2088011" stAng="7087507" swAng="21319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639469" y="1640568"/>
          <a:ext cx="1945621" cy="18297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3,51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89" y="1729888"/>
        <a:ext cx="1766981" cy="1651099"/>
      </dsp:txXfrm>
    </dsp:sp>
    <dsp:sp modelId="{BEE478A5-B259-4C62-89A0-284551E5FA98}">
      <dsp:nvSpPr>
        <dsp:cNvPr id="0" name=""/>
        <dsp:cNvSpPr/>
      </dsp:nvSpPr>
      <dsp:spPr>
        <a:xfrm>
          <a:off x="1612280" y="46742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215053" y="1165069"/>
              </a:moveTo>
              <a:arcTo wR="2088011" hR="2088011" stAng="12373968" swAng="14620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504502" y="0"/>
          <a:ext cx="5400675" cy="5400675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59539" y="517457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85828" y="543746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71472" y="1714489"/>
            <a:ext cx="7715304" cy="407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357298"/>
            <a:ext cx="914400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7394600" cy="11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  <a:endParaRPr lang="ru-RU" altLang="ko-KR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квартал 2024 года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Общегосударственное управление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805718"/>
              </p:ext>
            </p:extLst>
          </p:nvPr>
        </p:nvGraphicFramePr>
        <p:xfrm>
          <a:off x="395536" y="1595133"/>
          <a:ext cx="8352929" cy="5000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991"/>
                <a:gridCol w="532107"/>
                <a:gridCol w="502545"/>
                <a:gridCol w="1461045"/>
                <a:gridCol w="1152128"/>
                <a:gridCol w="1008113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</a:tr>
              <a:tr h="35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57,46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13,76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23,95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590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 лица  субъекта РФ  и  органа  местного  самоуправления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18,46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32,58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7,22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22,16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21,79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5,99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27,49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711"/>
            <a:ext cx="7992888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муниципальных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 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09573"/>
              </p:ext>
            </p:extLst>
          </p:nvPr>
        </p:nvGraphicFramePr>
        <p:xfrm>
          <a:off x="395536" y="1412776"/>
          <a:ext cx="8442682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/>
                <a:gridCol w="1300382"/>
                <a:gridCol w="1235092"/>
                <a:gridCol w="1208943"/>
                <a:gridCol w="1097866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</a:tr>
              <a:tr h="57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квартал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51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"Развитие образования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114 801,3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534 974,0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115 997,7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86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"Молодежь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5952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программа "Развитие культуры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8 599,5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54 141,8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12 937,2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"Развитие транспортной   инфраструктуры и осуществления дорожной деятельности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4 735,9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16 601,6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Суоярвском МО"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5 127,3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7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4694"/>
              </p:ext>
            </p:extLst>
          </p:nvPr>
        </p:nvGraphicFramePr>
        <p:xfrm>
          <a:off x="323528" y="476672"/>
          <a:ext cx="8352929" cy="597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295"/>
                <a:gridCol w="1135818"/>
                <a:gridCol w="1135818"/>
                <a:gridCol w="1135818"/>
                <a:gridCol w="1034180"/>
              </a:tblGrid>
              <a:tr h="75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квартал 2023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2024 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развитие жилищно-коммунальной сферы Суоярвского МО и управление недвижимостью"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60 292,4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8 362,7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54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"Осуществление полномочий местной администрацией"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13 413,3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68 484,5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17 172,2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57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развития и поддержки малого и среднего предпринимательства в Суоярвском МО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безопасности и жизнедеятельности населения"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и преступлений в Суоярвском 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5 529,6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его проявления на территории Суоярвского МО"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84975"/>
            <a:ext cx="7056784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по программам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объеме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2599974"/>
              </p:ext>
            </p:extLst>
          </p:nvPr>
        </p:nvGraphicFramePr>
        <p:xfrm>
          <a:off x="395536" y="1123200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2000229" y="1592747"/>
            <a:ext cx="6004385" cy="8545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2000229" y="4311026"/>
            <a:ext cx="600438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жилищно-коммунальной сферы 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МО и управление недвижимостью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5,1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2021027" y="2447294"/>
            <a:ext cx="6004386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10,5 %</a:t>
            </a: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2000229" y="3310894"/>
            <a:ext cx="6004387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lvl="0" algn="ctr" font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Суоярвского  МО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7,9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2000232" y="5255136"/>
            <a:ext cx="6004387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</a:t>
            </a:r>
          </a:p>
          <a:p>
            <a:pPr lvl="0" algn="ctr" font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инфраструктуры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</a:t>
            </a:r>
          </a:p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на территории Суоярвского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 – 4,6 %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2120070" y="1708442"/>
            <a:ext cx="5764701" cy="538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71 %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33124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73216"/>
            <a:ext cx="8295456" cy="7683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01.04.2024 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9 009,22 тыс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38772"/>
              </p:ext>
            </p:extLst>
          </p:nvPr>
        </p:nvGraphicFramePr>
        <p:xfrm>
          <a:off x="285721" y="1714488"/>
          <a:ext cx="7572428" cy="3962646"/>
        </p:xfrm>
        <a:graphic>
          <a:graphicData uri="http://schemas.openxmlformats.org/drawingml/2006/table">
            <a:tbl>
              <a:tblPr/>
              <a:tblGrid>
                <a:gridCol w="5429287"/>
                <a:gridCol w="2143141"/>
              </a:tblGrid>
              <a:tr h="1062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1 999,00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11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65708"/>
              </p:ext>
            </p:extLst>
          </p:nvPr>
        </p:nvGraphicFramePr>
        <p:xfrm>
          <a:off x="214282" y="1357297"/>
          <a:ext cx="7143800" cy="4286281"/>
        </p:xfrm>
        <a:graphic>
          <a:graphicData uri="http://schemas.openxmlformats.org/drawingml/2006/table">
            <a:tbl>
              <a:tblPr/>
              <a:tblGrid>
                <a:gridCol w="5126835"/>
                <a:gridCol w="2016965"/>
              </a:tblGrid>
              <a:tr h="169329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Муниципальный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01.01.2024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73 006,7 тыс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64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01.04.2024 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71 007,7 тыс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94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уменьшение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- 1 999,0 тыс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3116"/>
            <a:ext cx="6347714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577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Суоярвского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99923"/>
              </p:ext>
            </p:extLst>
          </p:nvPr>
        </p:nvGraphicFramePr>
        <p:xfrm>
          <a:off x="539552" y="1556792"/>
          <a:ext cx="8165060" cy="390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2697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1 квартал 2023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показатели на 2024 г.,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квартал 2024 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169 774,1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721 679,0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173 292,8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7439"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523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40 021,8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219 900,9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47 715,3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34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129 752,3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501 778,1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125 577,5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171 118,08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746 549,9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163 267,0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48680"/>
            <a:ext cx="5857916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40732"/>
              </p:ext>
            </p:extLst>
          </p:nvPr>
        </p:nvGraphicFramePr>
        <p:xfrm>
          <a:off x="326018" y="1484784"/>
          <a:ext cx="8784973" cy="448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/>
                <a:gridCol w="1512168"/>
                <a:gridCol w="1512168"/>
                <a:gridCol w="1512168"/>
                <a:gridCol w="1296144"/>
                <a:gridCol w="1296142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квартал 2023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поступлений на 2024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квартал 2024 г., тыс. руб.</a:t>
                      </a: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2023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плану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40 021,8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219 900,9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47 715,3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21,7</a:t>
                      </a:r>
                    </a:p>
                  </a:txBody>
                  <a:tcPr anchor="ctr" horzOverflow="overflow"/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34 241,7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193 484,4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39 337,1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20,3</a:t>
                      </a:r>
                    </a:p>
                  </a:txBody>
                  <a:tcPr anchor="ctr" horzOverflow="overflow"/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неналоговые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5 780,1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26 416,5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8 378,2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144,9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31,7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92940"/>
              </p:ext>
            </p:extLst>
          </p:nvPr>
        </p:nvGraphicFramePr>
        <p:xfrm>
          <a:off x="609599" y="1412776"/>
          <a:ext cx="7706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957163"/>
              </p:ext>
            </p:extLst>
          </p:nvPr>
        </p:nvGraphicFramePr>
        <p:xfrm>
          <a:off x="609600" y="1484784"/>
          <a:ext cx="8210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414847"/>
              </p:ext>
            </p:extLst>
          </p:nvPr>
        </p:nvGraphicFramePr>
        <p:xfrm>
          <a:off x="0" y="-5"/>
          <a:ext cx="9144001" cy="685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971"/>
                <a:gridCol w="1871872"/>
                <a:gridCol w="1795439"/>
                <a:gridCol w="1663719"/>
              </a:tblGrid>
              <a:tr h="5815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Суоярвского</a:t>
                      </a:r>
                      <a:r>
                        <a:rPr lang="ru-RU" sz="2000" baseline="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</a:t>
                      </a:r>
                      <a:endParaRPr lang="ru-RU" sz="2000" dirty="0">
                        <a:solidFill>
                          <a:srgbClr val="90C226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2023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2024 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12 655,93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13 763,44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108,75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123,08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86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288,28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58,97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20,46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4 735,92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7 503,72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158,44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587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22 449,98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6 896,92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30,72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111 484,85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113 278,69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101,61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8 599,46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12 937,24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150,44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4 934,59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7 178,41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145,47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5 127,34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2,50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85,71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7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491,73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1 224,02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248,92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РАСХОДОВ: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171 118,08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163 266,99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95,41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21444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8015820"/>
              </p:ext>
            </p:extLst>
          </p:nvPr>
        </p:nvGraphicFramePr>
        <p:xfrm>
          <a:off x="539552" y="1142984"/>
          <a:ext cx="7056784" cy="518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86412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7759"/>
              </p:ext>
            </p:extLst>
          </p:nvPr>
        </p:nvGraphicFramePr>
        <p:xfrm>
          <a:off x="251520" y="1556792"/>
          <a:ext cx="8785986" cy="4817469"/>
        </p:xfrm>
        <a:graphic>
          <a:graphicData uri="http://schemas.openxmlformats.org/drawingml/2006/table">
            <a:tbl>
              <a:tblPr/>
              <a:tblGrid>
                <a:gridCol w="8785986"/>
              </a:tblGrid>
              <a:tr h="121675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расходы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6,9 млн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Жилищное хозяйство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4,83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взносы в Фонд капремонта 212,63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переселение граждан из аварийного жилья 4 232,31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текущий ремонт помещения 255,0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замена оконных блоков 120,0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изготовление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тех.плана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и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тех.паспорта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10,1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45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Коммунальное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хозяйство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0,18 млн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оплата судебной экспертизы 94,0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технологическое присоединение к инженерным сетям 90,59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– 1,85 млн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оплата за уличное освещение, тех. обслуживание и ремонт сетей уличного освещения,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энергоэффективные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мероприятия 1 488,22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содержание мест захоронения 67,13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приобретение снегоуборщика и дренажного насоса 58,5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аренда автотранспорта и спецтехники – 240,2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680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вопросы в области ЖКХ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0,03 млн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содержание МКУ «Служба по вопросам похоронного дела»)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70086"/>
              </p:ext>
            </p:extLst>
          </p:nvPr>
        </p:nvGraphicFramePr>
        <p:xfrm>
          <a:off x="571472" y="1124744"/>
          <a:ext cx="7929618" cy="54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8719</TotalTime>
  <Words>1156</Words>
  <Application>Microsoft Office PowerPoint</Application>
  <PresentationFormat>Экран (4:3)</PresentationFormat>
  <Paragraphs>320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Бюджет Суоярвского муниципального округа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квартал 2024 года</vt:lpstr>
      <vt:lpstr>Презентация PowerPoint</vt:lpstr>
      <vt:lpstr>Удельный вес расходов по программам в общем объеме расходов за 1 квартал 2024 г.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647</cp:revision>
  <cp:lastPrinted>2021-04-20T12:00:26Z</cp:lastPrinted>
  <dcterms:modified xsi:type="dcterms:W3CDTF">2024-09-30T09:52:51Z</dcterms:modified>
</cp:coreProperties>
</file>