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7" r:id="rId2"/>
    <p:sldId id="269" r:id="rId3"/>
    <p:sldId id="371" r:id="rId4"/>
    <p:sldId id="375" r:id="rId5"/>
    <p:sldId id="383" r:id="rId6"/>
    <p:sldId id="384" r:id="rId7"/>
    <p:sldId id="385" r:id="rId8"/>
    <p:sldId id="373" r:id="rId9"/>
    <p:sldId id="394" r:id="rId10"/>
    <p:sldId id="402" r:id="rId11"/>
    <p:sldId id="404" r:id="rId12"/>
    <p:sldId id="374" r:id="rId13"/>
    <p:sldId id="390" r:id="rId14"/>
    <p:sldId id="395" r:id="rId15"/>
    <p:sldId id="381" r:id="rId16"/>
    <p:sldId id="414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92"/>
            <p14:sldId id="393"/>
            <p14:sldId id="373"/>
            <p14:sldId id="391"/>
            <p14:sldId id="394"/>
            <p14:sldId id="413"/>
            <p14:sldId id="409"/>
            <p14:sldId id="412"/>
            <p14:sldId id="399"/>
            <p14:sldId id="400"/>
            <p14:sldId id="411"/>
            <p14:sldId id="410"/>
            <p14:sldId id="401"/>
            <p14:sldId id="408"/>
            <p14:sldId id="377"/>
            <p14:sldId id="402"/>
            <p14:sldId id="407"/>
            <p14:sldId id="403"/>
            <p14:sldId id="404"/>
            <p14:sldId id="406"/>
            <p14:sldId id="405"/>
            <p14:sldId id="397"/>
            <p14:sldId id="374"/>
            <p14:sldId id="396"/>
            <p14:sldId id="390"/>
            <p14:sldId id="395"/>
            <p14:sldId id="388"/>
            <p14:sldId id="387"/>
            <p14:sldId id="381"/>
            <p14:sldId id="379"/>
            <p14:sldId id="382"/>
            <p14:sldId id="380"/>
            <p14:sldId id="359"/>
            <p14:sldId id="286"/>
            <p14:sldId id="363"/>
            <p14:sldId id="360"/>
            <p14:sldId id="361"/>
            <p14:sldId id="362"/>
            <p14:sldId id="357"/>
            <p14:sldId id="358"/>
            <p14:sldId id="334"/>
            <p14:sldId id="336"/>
            <p14:sldId id="338"/>
            <p14:sldId id="339"/>
            <p14:sldId id="337"/>
            <p14:sldId id="335"/>
            <p14:sldId id="340"/>
            <p14:sldId id="342"/>
            <p14:sldId id="343"/>
            <p14:sldId id="341"/>
            <p14:sldId id="333"/>
            <p14:sldId id="331"/>
            <p14:sldId id="332"/>
            <p14:sldId id="330"/>
            <p14:sldId id="328"/>
            <p14:sldId id="3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4756A0"/>
    <a:srgbClr val="B1C1E4"/>
    <a:srgbClr val="B9B9B9"/>
    <a:srgbClr val="F1F1F1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54"/>
    <p:restoredTop sz="94719"/>
  </p:normalViewPr>
  <p:slideViewPr>
    <p:cSldViewPr snapToGrid="0">
      <p:cViewPr>
        <p:scale>
          <a:sx n="76" d="100"/>
          <a:sy n="76" d="100"/>
        </p:scale>
        <p:origin x="-732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6850039391194307"/>
          <c:y val="9.0156754660335833E-2"/>
          <c:w val="0.26130368841143753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dPt>
            <c:idx val="3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36-F044-9683-AF306EA15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обеспечение эл.энергией,паром и газом</c:v>
                </c:pt>
                <c:pt idx="2">
                  <c:v>торговля оптовая и розничная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0.12300000000000007</c:v>
                </c:pt>
                <c:pt idx="1">
                  <c:v>6.2000000000000055E-2</c:v>
                </c:pt>
                <c:pt idx="2">
                  <c:v>0.18200000000000013</c:v>
                </c:pt>
                <c:pt idx="3">
                  <c:v>0.63300000000000056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showVal val="1"/>
        </c:dLbls>
        <c:gapWidth val="182"/>
        <c:axId val="93112576"/>
        <c:axId val="99352576"/>
      </c:barChart>
      <c:catAx>
        <c:axId val="931125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1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9352576"/>
        <c:crosses val="autoZero"/>
        <c:auto val="1"/>
        <c:lblAlgn val="ctr"/>
        <c:lblOffset val="100"/>
      </c:catAx>
      <c:valAx>
        <c:axId val="99352576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9311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3120621387412278"/>
          <c:y val="9.0156754660335819E-2"/>
          <c:w val="0.41854047734500405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dPt>
            <c:idx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1">
                  <c:v>малый и микро бизнес</c:v>
                </c:pt>
                <c:pt idx="2">
                  <c:v>средний бизнес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1">
                  <c:v>54475</c:v>
                </c:pt>
                <c:pt idx="2">
                  <c:v>64320.1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showVal val="1"/>
        </c:dLbls>
        <c:gapWidth val="182"/>
        <c:axId val="126690048"/>
        <c:axId val="126691584"/>
      </c:barChart>
      <c:catAx>
        <c:axId val="1266900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6691584"/>
        <c:crosses val="autoZero"/>
        <c:auto val="1"/>
        <c:lblAlgn val="ctr"/>
        <c:lblOffset val="100"/>
      </c:catAx>
      <c:valAx>
        <c:axId val="1266915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669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"/>
          <c:y val="9.0156754660335819E-2"/>
          <c:w val="0.5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dPt>
            <c:idx val="3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E-2D4B-B55A-631E22352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сельское, лесное хозяйство, охота </c:v>
                </c:pt>
                <c:pt idx="1">
                  <c:v>обеспечение электрической энергией, газом и паром</c:v>
                </c:pt>
                <c:pt idx="2">
                  <c:v> соцобеспечение, безопасность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#,##0\ [$₽-419]</c:formatCode>
                <c:ptCount val="4"/>
                <c:pt idx="0">
                  <c:v>68009.7</c:v>
                </c:pt>
                <c:pt idx="1">
                  <c:v>59703</c:v>
                </c:pt>
                <c:pt idx="2">
                  <c:v>56006.7</c:v>
                </c:pt>
                <c:pt idx="3">
                  <c:v>52348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сельское, лесное хозяйство, охота </c:v>
                </c:pt>
                <c:pt idx="1">
                  <c:v>обеспечение электрической энергией, газом и паром</c:v>
                </c:pt>
                <c:pt idx="2">
                  <c:v> соцобеспечение, безопасность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113"/>
        <c:overlap val="-18"/>
        <c:axId val="126731008"/>
        <c:axId val="126732544"/>
      </c:barChart>
      <c:catAx>
        <c:axId val="1267310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6732544"/>
        <c:crosses val="autoZero"/>
        <c:auto val="1"/>
        <c:lblAlgn val="ctr"/>
        <c:lblOffset val="100"/>
      </c:catAx>
      <c:valAx>
        <c:axId val="126732544"/>
        <c:scaling>
          <c:orientation val="minMax"/>
        </c:scaling>
        <c:delete val="1"/>
        <c:axPos val="b"/>
        <c:numFmt formatCode="#,##0\ [$₽-419]" sourceLinked="1"/>
        <c:majorTickMark val="none"/>
        <c:tickLblPos val="none"/>
        <c:crossAx val="12673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pPr/>
              <a:t>29.05.2024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3</a:t>
            </a:fld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53577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9846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1834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5378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828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9606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6563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1011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3462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1632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pPr/>
              <a:t>29.05.2024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svg"/><Relationship Id="rId5" Type="http://schemas.openxmlformats.org/officeDocument/2006/relationships/image" Target="../media/image48.png"/><Relationship Id="rId10" Type="http://schemas.openxmlformats.org/officeDocument/2006/relationships/image" Target="../media/image131.svg"/><Relationship Id="rId4" Type="http://schemas.openxmlformats.org/officeDocument/2006/relationships/image" Target="../media/image127.sv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166.svg"/><Relationship Id="rId3" Type="http://schemas.openxmlformats.org/officeDocument/2006/relationships/hyperlink" Target="https://kareliainvest.ru/" TargetMode="External"/><Relationship Id="rId21" Type="http://schemas.openxmlformats.org/officeDocument/2006/relationships/image" Target="../media/image55.svg"/><Relationship Id="rId7" Type="http://schemas.openxmlformats.org/officeDocument/2006/relationships/image" Target="../media/image53.png"/><Relationship Id="rId12" Type="http://schemas.openxmlformats.org/officeDocument/2006/relationships/image" Target="../media/image160.svg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4.sv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7.svg"/><Relationship Id="rId11" Type="http://schemas.openxmlformats.org/officeDocument/2006/relationships/image" Target="../media/image28.png"/><Relationship Id="rId5" Type="http://schemas.openxmlformats.org/officeDocument/2006/relationships/image" Target="../media/image52.png"/><Relationship Id="rId10" Type="http://schemas.openxmlformats.org/officeDocument/2006/relationships/image" Target="../media/image159.svg"/><Relationship Id="rId19" Type="http://schemas.openxmlformats.org/officeDocument/2006/relationships/image" Target="../media/image26.png"/><Relationship Id="rId4" Type="http://schemas.openxmlformats.org/officeDocument/2006/relationships/hyperlink" Target="https://suojarvi.ru/working/ekonomik/culture/perechen-munitsipalnogo-imuschestva-dlja-msp/" TargetMode="External"/><Relationship Id="rId22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tel:88142672064" TargetMode="External"/><Relationship Id="rId7" Type="http://schemas.openxmlformats.org/officeDocument/2006/relationships/hyperlink" Target="mailto:info@mb10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tel:88001002980" TargetMode="External"/><Relationship Id="rId11" Type="http://schemas.openxmlformats.org/officeDocument/2006/relationships/image" Target="../media/image59.jpeg"/><Relationship Id="rId5" Type="http://schemas.openxmlformats.org/officeDocument/2006/relationships/hyperlink" Target="tel:88142445400" TargetMode="External"/><Relationship Id="rId10" Type="http://schemas.openxmlformats.org/officeDocument/2006/relationships/image" Target="../media/image58.jpeg"/><Relationship Id="rId4" Type="http://schemas.openxmlformats.org/officeDocument/2006/relationships/hyperlink" Target="mailto:export@kr-rk.ru" TargetMode="External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y.karelia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mcx.gov.karelia.ru/" TargetMode="External"/><Relationship Id="rId4" Type="http://schemas.openxmlformats.org/officeDocument/2006/relationships/hyperlink" Target="https://property.gov.karelia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image" Target="../media/image20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sv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image" Target="../media/image205.svg"/><Relationship Id="rId4" Type="http://schemas.openxmlformats.org/officeDocument/2006/relationships/image" Target="../media/image201.sv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3" Type="http://schemas.openxmlformats.org/officeDocument/2006/relationships/image" Target="../media/image10.png"/><Relationship Id="rId7" Type="http://schemas.openxmlformats.org/officeDocument/2006/relationships/image" Target="../media/image2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18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8" Type="http://schemas.openxmlformats.org/officeDocument/2006/relationships/image" Target="../media/image57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24.jpe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49.svg"/><Relationship Id="rId19" Type="http://schemas.openxmlformats.org/officeDocument/2006/relationships/image" Target="../media/image28.png"/><Relationship Id="rId4" Type="http://schemas.openxmlformats.org/officeDocument/2006/relationships/image" Target="../media/image43.svg"/><Relationship Id="rId9" Type="http://schemas.openxmlformats.org/officeDocument/2006/relationships/image" Target="../media/image23.png"/><Relationship Id="rId14" Type="http://schemas.openxmlformats.org/officeDocument/2006/relationships/image" Target="../media/image5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30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38.jpeg"/><Relationship Id="rId3" Type="http://schemas.openxmlformats.org/officeDocument/2006/relationships/image" Target="../media/image33.jpeg"/><Relationship Id="rId21" Type="http://schemas.openxmlformats.org/officeDocument/2006/relationships/image" Target="../media/image41.jpeg"/><Relationship Id="rId12" Type="http://schemas.openxmlformats.org/officeDocument/2006/relationships/image" Target="../media/image91.sv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3.sv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5.png"/><Relationship Id="rId15" Type="http://schemas.openxmlformats.org/officeDocument/2006/relationships/image" Target="../media/image36.png"/><Relationship Id="rId10" Type="http://schemas.openxmlformats.org/officeDocument/2006/relationships/image" Target="../media/image89.svg"/><Relationship Id="rId19" Type="http://schemas.openxmlformats.org/officeDocument/2006/relationships/image" Target="../media/image39.jpeg"/><Relationship Id="rId4" Type="http://schemas.openxmlformats.org/officeDocument/2006/relationships/image" Target="../media/image34.png"/><Relationship Id="rId1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3287" y="1256553"/>
            <a:ext cx="6396174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Администрацией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650" y="291222"/>
            <a:ext cx="434709" cy="434709"/>
          </a:xfrm>
          <a:prstGeom prst="rect">
            <a:avLst/>
          </a:prstGeom>
        </p:spPr>
      </p:pic>
      <p:pic>
        <p:nvPicPr>
          <p:cNvPr id="13" name="Picture 4" descr="C:\Users\Nadezhda\Desktop\suojarvi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304925"/>
            <a:ext cx="1526479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B0BF2B5B-D07E-4C64-A867-D2A033F8E587}"/>
              </a:ext>
            </a:extLst>
          </p:cNvPr>
          <p:cNvSpPr/>
          <p:nvPr/>
        </p:nvSpPr>
        <p:spPr>
          <a:xfrm>
            <a:off x="563880" y="1956987"/>
            <a:ext cx="9199522" cy="2813133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6752906"/>
              </p:ext>
            </p:extLst>
          </p:nvPr>
        </p:nvGraphicFramePr>
        <p:xfrm>
          <a:off x="627015" y="1376762"/>
          <a:ext cx="9136390" cy="504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1239108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Отгружено/</a:t>
                      </a:r>
                    </a:p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произведено</a:t>
                      </a:r>
                      <a:r>
                        <a:rPr lang="ru-RU" sz="1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товара, тонн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Запкареллес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Лесозаготовка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2 217 000,0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Форест-Тревел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Лесозаготовка, </a:t>
                      </a:r>
                      <a:r>
                        <a:rPr lang="ru-RU" sz="1200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леспопиление</a:t>
                      </a: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лесоводство, деятельность по перевозке грузов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13 800,0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Бюро»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щебня и гравия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4 700,0</a:t>
                      </a: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«Мама Карелия»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Сбор и заготовка дикорастущих плодов, ягод</a:t>
                      </a:r>
                      <a:endParaRPr lang="x-none" sz="12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47,58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«Суоярвский хлебозавод»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</a:t>
                      </a: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хлебобулочных изделий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266,0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82407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Укса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Воспроизводство пресноводных биоресурсов искусственное</a:t>
                      </a:r>
                      <a:endParaRPr lang="x-none" sz="12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894,3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45943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417986"/>
              </p:ext>
            </p:extLst>
          </p:nvPr>
        </p:nvGraphicFramePr>
        <p:xfrm>
          <a:off x="627015" y="1376761"/>
          <a:ext cx="9136390" cy="4873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870255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1143849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kern="1200" spc="-1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200" b="1" i="0" kern="1200" spc="-1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Форест-Тревел</a:t>
                      </a:r>
                      <a:r>
                        <a:rPr lang="ru-RU" sz="1200" b="1" i="0" kern="1200" spc="-1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</a:t>
                      </a:r>
                      <a:endParaRPr lang="x-none" sz="1200" b="1" i="0" kern="1200" spc="-1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Модернизация и реконструкция производственных мощностей по переработке древесины в Суоярвском и Медвежьегорском районах Республики Карелия</a:t>
                      </a:r>
                      <a:endParaRPr lang="x-none" sz="12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en-US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1143849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Укса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цеха по переработке рыбы в п.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Лоймола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en-US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1143849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«Газозаправочная станция» 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автомобильной газозаправочной станции в г. Суоярви, оснащенной современным оборудованием</a:t>
                      </a:r>
                      <a:endParaRPr lang="x-none" sz="12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57192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Карелагропоника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Тепличное хозяйство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12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7956864"/>
                  </a:ext>
                </a:extLst>
              </a:tr>
            </a:tbl>
          </a:graphicData>
        </a:graphic>
      </p:graphicFrame>
      <p:pic>
        <p:nvPicPr>
          <p:cNvPr id="9" name="Рисунок 8" descr="Коробка со сплошной заливкой">
            <a:extLst>
              <a:ext uri="{FF2B5EF4-FFF2-40B4-BE49-F238E27FC236}">
                <a16:creationId xmlns:a16="http://schemas.microsoft.com/office/drawing/2014/main" xmlns="" id="{5D0287BC-73B1-2001-592C-910FF8D4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8218" y="5857238"/>
            <a:ext cx="360000" cy="360000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xmlns="" id="{468E90E6-BD38-5DFE-4C51-27957474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70" y="4937757"/>
            <a:ext cx="360000" cy="360000"/>
          </a:xfrm>
          <a:prstGeom prst="rect">
            <a:avLst/>
          </a:prstGeom>
        </p:spPr>
      </p:pic>
      <p:pic>
        <p:nvPicPr>
          <p:cNvPr id="12" name="Рисунок 11" descr="Бумага со сплошной заливкой">
            <a:extLst>
              <a:ext uri="{FF2B5EF4-FFF2-40B4-BE49-F238E27FC236}">
                <a16:creationId xmlns:a16="http://schemas.microsoft.com/office/drawing/2014/main" xmlns="" id="{5ED32E53-7029-18FD-10BF-3F5392B8E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8218" y="2708737"/>
            <a:ext cx="360000" cy="360000"/>
          </a:xfrm>
          <a:prstGeom prst="rect">
            <a:avLst/>
          </a:prstGeom>
        </p:spPr>
      </p:pic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xmlns="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40744" y="3791058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4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621668" y="4941668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         ресурсных мощностях, транспортной и инженерной инфраструктуре можно                          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сайте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https://kareliainvest.ru/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EE9BF0B-A955-72BD-BF57-41E9CFEF29D7}"/>
              </a:ext>
            </a:extLst>
          </p:cNvPr>
          <p:cNvSpPr/>
          <p:nvPr/>
        </p:nvSpPr>
        <p:spPr>
          <a:xfrm>
            <a:off x="621668" y="5676970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в округе можно                                 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сайте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https://suojarvi.ru/working/ekonomik/culture/perechen-munitsipalnogo-imuschestva-dlja-msp/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7" name="Рисунок 176" descr="Протекающий кран со сплошной заливкой">
            <a:extLst>
              <a:ext uri="{FF2B5EF4-FFF2-40B4-BE49-F238E27FC236}">
                <a16:creationId xmlns:a16="http://schemas.microsoft.com/office/drawing/2014/main" xmlns="" id="{CA8B5039-688D-6BC4-F5B2-17D48DBC2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70" y="3435933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045169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9B17874-7392-F85E-5379-718FAA06C17E}"/>
              </a:ext>
            </a:extLst>
          </p:cNvPr>
          <p:cNvSpPr txBox="1"/>
          <p:nvPr/>
        </p:nvSpPr>
        <p:spPr>
          <a:xfrm>
            <a:off x="6356093" y="5963772"/>
            <a:ext cx="306348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свободных инвестиционных площадок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6049928" y="590669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01" name="Рисунок 100" descr="Электрическая опора со сплошной заливкой">
            <a:extLst>
              <a:ext uri="{FF2B5EF4-FFF2-40B4-BE49-F238E27FC236}">
                <a16:creationId xmlns:a16="http://schemas.microsoft.com/office/drawing/2014/main" xmlns="" id="{73D98502-820C-1902-08F0-958A84826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996453" y="2046305"/>
            <a:ext cx="180000" cy="180000"/>
          </a:xfrm>
          <a:prstGeom prst="rect">
            <a:avLst/>
          </a:prstGeom>
        </p:spPr>
      </p:pic>
      <p:pic>
        <p:nvPicPr>
          <p:cNvPr id="112" name="Рисунок 111" descr="Производство со сплошной заливкой">
            <a:extLst>
              <a:ext uri="{FF2B5EF4-FFF2-40B4-BE49-F238E27FC236}">
                <a16:creationId xmlns:a16="http://schemas.microsoft.com/office/drawing/2014/main" xmlns="" id="{7FA22A1A-1844-6075-9A8E-698D2E42C7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229073" y="2335756"/>
            <a:ext cx="180000" cy="180000"/>
          </a:xfrm>
          <a:prstGeom prst="rect">
            <a:avLst/>
          </a:prstGeom>
        </p:spPr>
      </p:pic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ED5127D8-F80B-2E74-96D7-6C60603119FC}"/>
              </a:ext>
            </a:extLst>
          </p:cNvPr>
          <p:cNvSpPr/>
          <p:nvPr/>
        </p:nvSpPr>
        <p:spPr>
          <a:xfrm>
            <a:off x="621668" y="2760771"/>
            <a:ext cx="5050516" cy="2075596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622937" y="3002834"/>
            <a:ext cx="50492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821550" y="2052325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3270704" y="1725909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988ACE5A-6D1B-F8A8-DF02-1D7D941D0CDF}"/>
              </a:ext>
            </a:extLst>
          </p:cNvPr>
          <p:cNvSpPr txBox="1"/>
          <p:nvPr/>
        </p:nvSpPr>
        <p:spPr>
          <a:xfrm>
            <a:off x="3394224" y="1894492"/>
            <a:ext cx="2427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30D9C8C4-A496-33F2-C518-0068D65EEB43}"/>
              </a:ext>
            </a:extLst>
          </p:cNvPr>
          <p:cNvSpPr txBox="1"/>
          <p:nvPr/>
        </p:nvSpPr>
        <p:spPr>
          <a:xfrm>
            <a:off x="3670709" y="1937966"/>
            <a:ext cx="23541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E28CB67B-99F6-62CC-86C1-A8ABE0B7D973}"/>
              </a:ext>
            </a:extLst>
          </p:cNvPr>
          <p:cNvSpPr txBox="1"/>
          <p:nvPr/>
        </p:nvSpPr>
        <p:spPr>
          <a:xfrm>
            <a:off x="3437634" y="2243613"/>
            <a:ext cx="1558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905818B8-E10D-8BD3-4D88-DBED1EE7520E}"/>
              </a:ext>
            </a:extLst>
          </p:cNvPr>
          <p:cNvSpPr txBox="1"/>
          <p:nvPr/>
        </p:nvSpPr>
        <p:spPr>
          <a:xfrm>
            <a:off x="3670709" y="2287087"/>
            <a:ext cx="23541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Brownfield'a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48F919B7-90B8-C9E2-4B26-E6EE9FAC0F10}"/>
              </a:ext>
            </a:extLst>
          </p:cNvPr>
          <p:cNvSpPr txBox="1"/>
          <p:nvPr/>
        </p:nvSpPr>
        <p:spPr>
          <a:xfrm>
            <a:off x="1206327" y="3451875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41,66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(м3)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90DEA080-6B2C-362A-231A-C9436F916D74}"/>
              </a:ext>
            </a:extLst>
          </p:cNvPr>
          <p:cNvSpPr txBox="1"/>
          <p:nvPr/>
        </p:nvSpPr>
        <p:spPr>
          <a:xfrm>
            <a:off x="1214959" y="3997454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45,62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(м3)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524248" y="3432361"/>
            <a:ext cx="19222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8,28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(кВт ч.)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3482775" y="3977940"/>
            <a:ext cx="19736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6936,68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(за  ед. энергии)</a:t>
            </a: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53270" y="5079738"/>
            <a:ext cx="360000" cy="360000"/>
          </a:xfrm>
          <a:prstGeom prst="rect">
            <a:avLst/>
          </a:prstGeom>
        </p:spPr>
      </p:pic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xmlns="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53270" y="5811969"/>
            <a:ext cx="360000" cy="360000"/>
          </a:xfrm>
          <a:prstGeom prst="rect">
            <a:avLst/>
          </a:prstGeom>
        </p:spPr>
      </p:pic>
      <p:pic>
        <p:nvPicPr>
          <p:cNvPr id="173" name="Рисунок 172" descr="Электрическая опора со сплошной заливкой">
            <a:extLst>
              <a:ext uri="{FF2B5EF4-FFF2-40B4-BE49-F238E27FC236}">
                <a16:creationId xmlns:a16="http://schemas.microsoft.com/office/drawing/2014/main" xmlns="" id="{FEA428CD-D6DA-61F4-7EBB-968108BFD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25970" y="3473511"/>
            <a:ext cx="360000" cy="360000"/>
          </a:xfrm>
          <a:prstGeom prst="rect">
            <a:avLst/>
          </a:prstGeom>
        </p:spPr>
      </p:pic>
      <p:pic>
        <p:nvPicPr>
          <p:cNvPr id="179" name="Рисунок 178" descr="Пожарный гидрант со сплошной заливкой">
            <a:extLst>
              <a:ext uri="{FF2B5EF4-FFF2-40B4-BE49-F238E27FC236}">
                <a16:creationId xmlns:a16="http://schemas.microsoft.com/office/drawing/2014/main" xmlns="" id="{26CFD593-1555-3116-29C0-D51F46C064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53270" y="3996765"/>
            <a:ext cx="360000" cy="360000"/>
          </a:xfrm>
          <a:prstGeom prst="rect">
            <a:avLst/>
          </a:prstGeom>
        </p:spPr>
      </p:pic>
      <p:pic>
        <p:nvPicPr>
          <p:cNvPr id="185" name="Рисунок 184" descr="Термометр со сплошной заливкой">
            <a:extLst>
              <a:ext uri="{FF2B5EF4-FFF2-40B4-BE49-F238E27FC236}">
                <a16:creationId xmlns:a16="http://schemas.microsoft.com/office/drawing/2014/main" xmlns="" id="{21BB5F51-A94F-2FA1-7F61-917E20038F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111119" y="4024101"/>
            <a:ext cx="360000" cy="360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5937337" y="1377863"/>
          <a:ext cx="3569918" cy="4371584"/>
        </p:xfrm>
        <a:graphic>
          <a:graphicData uri="http://schemas.openxmlformats.org/presentationml/2006/ole">
            <p:oleObj spid="_x0000_s8193" name="Точечный рисунок" r:id="rId22" imgW="3315163" imgH="4142857" progId="PBrush">
              <p:embed/>
            </p:oleObj>
          </a:graphicData>
        </a:graphic>
      </p:graphicFrame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6638795" y="4008329"/>
            <a:ext cx="275572" cy="263046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8269267" y="3146121"/>
            <a:ext cx="275572" cy="263046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8809974" y="3749458"/>
            <a:ext cx="275572" cy="263046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8571979" y="2045918"/>
            <a:ext cx="275572" cy="263046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0D9C8C4-A496-33F2-C518-0068D65EEB43}"/>
              </a:ext>
            </a:extLst>
          </p:cNvPr>
          <p:cNvSpPr txBox="1"/>
          <p:nvPr/>
        </p:nvSpPr>
        <p:spPr>
          <a:xfrm>
            <a:off x="3397224" y="1489116"/>
            <a:ext cx="23541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участков земель с/</a:t>
            </a:r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2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959288B3-6129-0F6E-2F82-BEEB0DD1000F}"/>
              </a:ext>
            </a:extLst>
          </p:cNvPr>
          <p:cNvSpPr/>
          <p:nvPr/>
        </p:nvSpPr>
        <p:spPr>
          <a:xfrm>
            <a:off x="627013" y="1401545"/>
            <a:ext cx="1752931" cy="4435584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536BD308-6967-8AF5-7432-C3280FD3FCAB}"/>
              </a:ext>
            </a:extLst>
          </p:cNvPr>
          <p:cNvSpPr/>
          <p:nvPr/>
        </p:nvSpPr>
        <p:spPr>
          <a:xfrm>
            <a:off x="787904" y="1531053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74865467-DC3F-30ED-A2E2-AE772E0BB58C}"/>
              </a:ext>
            </a:extLst>
          </p:cNvPr>
          <p:cNvSpPr/>
          <p:nvPr/>
        </p:nvSpPr>
        <p:spPr>
          <a:xfrm>
            <a:off x="2485202" y="1401545"/>
            <a:ext cx="1710000" cy="4435584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6035FA24-3445-92D9-8779-8906CA8356A4}"/>
              </a:ext>
            </a:extLst>
          </p:cNvPr>
          <p:cNvSpPr/>
          <p:nvPr/>
        </p:nvSpPr>
        <p:spPr>
          <a:xfrm>
            <a:off x="4255707" y="1338915"/>
            <a:ext cx="1894572" cy="4535792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A930814C-6C32-C14B-E8DE-92769C490880}"/>
              </a:ext>
            </a:extLst>
          </p:cNvPr>
          <p:cNvSpPr/>
          <p:nvPr/>
        </p:nvSpPr>
        <p:spPr>
          <a:xfrm>
            <a:off x="6251681" y="1351441"/>
            <a:ext cx="1840133" cy="446063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sz="800" dirty="0" smtClean="0">
                <a:solidFill>
                  <a:schemeClr val="tx1"/>
                </a:solidFill>
              </a:rPr>
              <a:t>Адрес: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г. Петрозаводск, </a:t>
            </a:r>
            <a:r>
              <a:rPr lang="ru-RU" sz="800" dirty="0" err="1" smtClean="0">
                <a:solidFill>
                  <a:schemeClr val="tx1"/>
                </a:solidFill>
              </a:rPr>
              <a:t>наб</a:t>
            </a:r>
            <a:r>
              <a:rPr lang="ru-RU" sz="800" dirty="0" smtClean="0">
                <a:solidFill>
                  <a:schemeClr val="tx1"/>
                </a:solidFill>
              </a:rPr>
              <a:t>. </a:t>
            </a:r>
            <a:r>
              <a:rPr lang="ru-RU" sz="800" dirty="0" err="1" smtClean="0">
                <a:solidFill>
                  <a:schemeClr val="tx1"/>
                </a:solidFill>
              </a:rPr>
              <a:t>Гюллинга</a:t>
            </a:r>
            <a:r>
              <a:rPr lang="ru-RU" sz="800" dirty="0" smtClean="0">
                <a:solidFill>
                  <a:schemeClr val="tx1"/>
                </a:solidFill>
              </a:rPr>
              <a:t>, 11</a:t>
            </a:r>
            <a:br>
              <a:rPr lang="ru-RU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2 этаж, офис 2.</a:t>
            </a:r>
            <a:endParaRPr lang="en-US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sz="800" dirty="0" smtClean="0">
                <a:solidFill>
                  <a:schemeClr val="tx1"/>
                </a:solidFill>
              </a:rPr>
              <a:t>Телефон и факс</a:t>
            </a:r>
          </a:p>
          <a:p>
            <a:r>
              <a:rPr lang="ru-RU" sz="800" dirty="0" smtClean="0">
                <a:solidFill>
                  <a:schemeClr val="tx1"/>
                </a:solidFill>
                <a:hlinkClick r:id="rId3"/>
              </a:rPr>
              <a:t>8 (8142) 672064</a:t>
            </a:r>
            <a:endParaRPr lang="en-US" sz="800" dirty="0" smtClean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sz="800" dirty="0" smtClean="0">
                <a:solidFill>
                  <a:schemeClr val="tx1"/>
                </a:solidFill>
              </a:rPr>
              <a:t>Электронная почта: </a:t>
            </a:r>
          </a:p>
          <a:p>
            <a:r>
              <a:rPr lang="en-US" sz="800" dirty="0" smtClean="0">
                <a:solidFill>
                  <a:schemeClr val="tx1"/>
                </a:solidFill>
                <a:hlinkClick r:id="rId4"/>
              </a:rPr>
              <a:t>export@kr-r</a:t>
            </a:r>
            <a:r>
              <a:rPr lang="en-US" sz="800" dirty="0" smtClean="0">
                <a:hlinkClick r:id="rId4"/>
              </a:rPr>
              <a:t>k.ru</a:t>
            </a:r>
            <a:endParaRPr lang="x-none" sz="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C0CC6E-70E5-5156-8AC0-98DA024669CB}"/>
              </a:ext>
            </a:extLst>
          </p:cNvPr>
          <p:cNvSpPr txBox="1"/>
          <p:nvPr/>
        </p:nvSpPr>
        <p:spPr>
          <a:xfrm>
            <a:off x="682879" y="2999102"/>
            <a:ext cx="1456918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Адрес:</a:t>
            </a:r>
          </a:p>
          <a:p>
            <a:r>
              <a:rPr lang="ru-RU" sz="800" dirty="0" smtClean="0"/>
              <a:t>Республика Карелия, г. Петрозаводск, </a:t>
            </a:r>
            <a:r>
              <a:rPr lang="ru-RU" sz="800" dirty="0" err="1" smtClean="0"/>
              <a:t>наб</a:t>
            </a:r>
            <a:r>
              <a:rPr lang="ru-RU" sz="800" dirty="0" smtClean="0"/>
              <a:t>. </a:t>
            </a:r>
            <a:r>
              <a:rPr lang="ru-RU" sz="800" dirty="0" err="1" smtClean="0"/>
              <a:t>Гюллинга</a:t>
            </a:r>
            <a:r>
              <a:rPr lang="ru-RU" sz="800" dirty="0" smtClean="0"/>
              <a:t>, 11, офис 19</a:t>
            </a:r>
            <a:endParaRPr lang="en-US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Телефон и факс</a:t>
            </a:r>
          </a:p>
          <a:p>
            <a:r>
              <a:rPr lang="ru-RU" sz="800" dirty="0" smtClean="0">
                <a:hlinkClick r:id="rId5"/>
              </a:rPr>
              <a:t>8 (8142) 44-54-00</a:t>
            </a:r>
            <a:r>
              <a:rPr lang="ru-RU" sz="800" dirty="0" smtClean="0">
                <a:hlinkClick r:id="rId6"/>
              </a:rPr>
              <a:t>8 (800) 100-29-80</a:t>
            </a:r>
            <a:endParaRPr lang="ru-RU" sz="800" dirty="0" smtClean="0"/>
          </a:p>
          <a:p>
            <a:endParaRPr lang="en-US" sz="800" dirty="0" smtClean="0"/>
          </a:p>
          <a:p>
            <a:r>
              <a:rPr lang="ru-RU" sz="800" dirty="0" smtClean="0"/>
              <a:t>Электронная почта:</a:t>
            </a:r>
          </a:p>
          <a:p>
            <a:r>
              <a:rPr lang="ru-RU" sz="800" dirty="0" smtClean="0">
                <a:hlinkClick r:id="rId7"/>
              </a:rPr>
              <a:t>info@mb10.ru</a:t>
            </a:r>
            <a:endParaRPr lang="ru-RU" sz="800" dirty="0" smtClean="0"/>
          </a:p>
          <a:p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3DA13379-7070-0B20-1B13-073470D0CFB7}"/>
              </a:ext>
            </a:extLst>
          </p:cNvPr>
          <p:cNvSpPr/>
          <p:nvPr/>
        </p:nvSpPr>
        <p:spPr>
          <a:xfrm>
            <a:off x="926927" y="5310804"/>
            <a:ext cx="1027134" cy="31338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https://kr-rk.ru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FDD239D5-900C-057A-54CE-1A882E44D0FF}"/>
              </a:ext>
            </a:extLst>
          </p:cNvPr>
          <p:cNvSpPr/>
          <p:nvPr/>
        </p:nvSpPr>
        <p:spPr>
          <a:xfrm>
            <a:off x="2603696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33857DB-2DA8-E6E3-4AD9-3428BA1DD7BC}"/>
              </a:ext>
            </a:extLst>
          </p:cNvPr>
          <p:cNvSpPr txBox="1"/>
          <p:nvPr/>
        </p:nvSpPr>
        <p:spPr>
          <a:xfrm>
            <a:off x="2578645" y="2310170"/>
            <a:ext cx="14569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 «Корпорация развития Республики Карелия</a:t>
            </a:r>
            <a:r>
              <a:rPr lang="ru-RU" sz="800" dirty="0" smtClean="0"/>
              <a:t>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FEB17594-FA55-5D4B-A29C-3B4D61CD6D8D}"/>
              </a:ext>
            </a:extLst>
          </p:cNvPr>
          <p:cNvSpPr/>
          <p:nvPr/>
        </p:nvSpPr>
        <p:spPr>
          <a:xfrm>
            <a:off x="2823613" y="5298278"/>
            <a:ext cx="1046930" cy="31338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info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@kr-rk.ru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56B14C1F-90BD-1C90-73F6-6C9F59151716}"/>
              </a:ext>
            </a:extLst>
          </p:cNvPr>
          <p:cNvSpPr/>
          <p:nvPr/>
        </p:nvSpPr>
        <p:spPr>
          <a:xfrm>
            <a:off x="443219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E951FBD-1E74-BE7C-D4A3-F35376CDAEF3}"/>
              </a:ext>
            </a:extLst>
          </p:cNvPr>
          <p:cNvSpPr txBox="1"/>
          <p:nvPr/>
        </p:nvSpPr>
        <p:spPr>
          <a:xfrm>
            <a:off x="4432191" y="2209962"/>
            <a:ext cx="145691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по содействию кредитованию субъектов малого и среднего предпринимательства Республики Карелия</a:t>
            </a:r>
            <a:endParaRPr lang="x-non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39E1C2B-6618-B164-86D8-41D1A9B3E5DC}"/>
              </a:ext>
            </a:extLst>
          </p:cNvPr>
          <p:cNvSpPr/>
          <p:nvPr/>
        </p:nvSpPr>
        <p:spPr>
          <a:xfrm>
            <a:off x="6325645" y="1513902"/>
            <a:ext cx="1565752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627D5FE-F318-9DC8-513C-A48C26710BE8}"/>
              </a:ext>
            </a:extLst>
          </p:cNvPr>
          <p:cNvSpPr txBox="1"/>
          <p:nvPr/>
        </p:nvSpPr>
        <p:spPr>
          <a:xfrm>
            <a:off x="6324559" y="2209961"/>
            <a:ext cx="15668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«Центр поддержки экспорта Республики Карелия»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3FEF74B3-ADEE-BCE6-D097-03A5BBB0295C}"/>
              </a:ext>
            </a:extLst>
          </p:cNvPr>
          <p:cNvSpPr/>
          <p:nvPr/>
        </p:nvSpPr>
        <p:spPr>
          <a:xfrm>
            <a:off x="6400801" y="5285983"/>
            <a:ext cx="1352810" cy="2881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export10.ru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xmlns="" id="{B18BBBB6-B986-F405-356C-1830AD96E294}"/>
              </a:ext>
            </a:extLst>
          </p:cNvPr>
          <p:cNvSpPr/>
          <p:nvPr/>
        </p:nvSpPr>
        <p:spPr>
          <a:xfrm>
            <a:off x="4459267" y="5285983"/>
            <a:ext cx="1327758" cy="33820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garfond.karelia.ru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01874" y="1540701"/>
            <a:ext cx="1277655" cy="62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нвесторы получают помощь от Корпорации развития Нижегородской области — РБК">
            <a:extLst>
              <a:ext uri="{FF2B5EF4-FFF2-40B4-BE49-F238E27FC236}">
                <a16:creationId xmlns:a16="http://schemas.microsoft.com/office/drawing/2014/main" xmlns="" id="{9BD856C9-02FF-4507-A14A-70DCC0ABC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730673" y="1528175"/>
            <a:ext cx="1240077" cy="5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РПВИ НО">
            <a:extLst>
              <a:ext uri="{FF2B5EF4-FFF2-40B4-BE49-F238E27FC236}">
                <a16:creationId xmlns:a16="http://schemas.microsoft.com/office/drawing/2014/main" xmlns="" id="{FE2A41A8-E1F9-617E-290D-65D6372E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509370" y="1540701"/>
            <a:ext cx="1302707" cy="5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 Нижнем Новгороде задержан директор регионального Центра развития экспорта">
            <a:extLst>
              <a:ext uri="{FF2B5EF4-FFF2-40B4-BE49-F238E27FC236}">
                <a16:creationId xmlns:a16="http://schemas.microsoft.com/office/drawing/2014/main" xmlns="" id="{1C9B2C11-1A1C-E387-562D-715A8E12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513535" y="1503123"/>
            <a:ext cx="1290181" cy="5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E951FBD-1E74-BE7C-D4A3-F35376CDAEF3}"/>
              </a:ext>
            </a:extLst>
          </p:cNvPr>
          <p:cNvSpPr txBox="1"/>
          <p:nvPr/>
        </p:nvSpPr>
        <p:spPr>
          <a:xfrm>
            <a:off x="701523" y="2312258"/>
            <a:ext cx="1565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«Мой Бизнес»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AC0CC6E-70E5-5156-8AC0-98DA024669CB}"/>
              </a:ext>
            </a:extLst>
          </p:cNvPr>
          <p:cNvSpPr txBox="1"/>
          <p:nvPr/>
        </p:nvSpPr>
        <p:spPr>
          <a:xfrm>
            <a:off x="2563871" y="3527283"/>
            <a:ext cx="1456918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Адрес:</a:t>
            </a:r>
          </a:p>
          <a:p>
            <a:r>
              <a:rPr lang="ru-RU" sz="800" dirty="0" smtClean="0"/>
              <a:t>Республика Карелия, г. Петрозаводск, </a:t>
            </a:r>
            <a:r>
              <a:rPr lang="ru-RU" sz="800" dirty="0" err="1" smtClean="0"/>
              <a:t>наб</a:t>
            </a:r>
            <a:r>
              <a:rPr lang="ru-RU" sz="800" dirty="0" smtClean="0"/>
              <a:t>. </a:t>
            </a:r>
            <a:r>
              <a:rPr lang="ru-RU" sz="800" dirty="0" err="1" smtClean="0"/>
              <a:t>Гюллинга</a:t>
            </a:r>
            <a:r>
              <a:rPr lang="ru-RU" sz="800" dirty="0" smtClean="0"/>
              <a:t>, 11,</a:t>
            </a:r>
            <a:endParaRPr lang="en-US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Телефон и факс</a:t>
            </a:r>
          </a:p>
          <a:p>
            <a:r>
              <a:rPr lang="ru-RU" sz="800" dirty="0" smtClean="0">
                <a:hlinkClick r:id="rId5"/>
              </a:rPr>
              <a:t>8 (8142) 44-54-00</a:t>
            </a:r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Электронная почта:</a:t>
            </a:r>
          </a:p>
          <a:p>
            <a:r>
              <a:rPr lang="ru-RU" sz="800" dirty="0" smtClean="0">
                <a:hlinkClick r:id="rId7"/>
              </a:rPr>
              <a:t>info@mb10.ru</a:t>
            </a:r>
            <a:endParaRPr lang="ru-RU" sz="800" dirty="0" smtClean="0"/>
          </a:p>
          <a:p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AC0CC6E-70E5-5156-8AC0-98DA024669CB}"/>
              </a:ext>
            </a:extLst>
          </p:cNvPr>
          <p:cNvSpPr txBox="1"/>
          <p:nvPr/>
        </p:nvSpPr>
        <p:spPr>
          <a:xfrm>
            <a:off x="4380145" y="3765277"/>
            <a:ext cx="1456918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/>
              <a:t>Адрес:</a:t>
            </a:r>
          </a:p>
          <a:p>
            <a:r>
              <a:rPr lang="ru-RU" sz="800" dirty="0" smtClean="0"/>
              <a:t>Республика Карелия, г. Петрозаводск, </a:t>
            </a:r>
            <a:r>
              <a:rPr lang="ru-RU" sz="800" dirty="0" err="1" smtClean="0"/>
              <a:t>наб</a:t>
            </a:r>
            <a:r>
              <a:rPr lang="ru-RU" sz="800" dirty="0" smtClean="0"/>
              <a:t>. </a:t>
            </a:r>
            <a:r>
              <a:rPr lang="ru-RU" sz="800" dirty="0" err="1" smtClean="0"/>
              <a:t>Гюллинга</a:t>
            </a:r>
            <a:r>
              <a:rPr lang="ru-RU" sz="800" dirty="0" smtClean="0"/>
              <a:t>, 11, офис 1</a:t>
            </a:r>
            <a:r>
              <a:rPr lang="en-US" sz="800" dirty="0" smtClean="0"/>
              <a:t>1</a:t>
            </a:r>
          </a:p>
          <a:p>
            <a:endParaRPr lang="ru-RU" sz="800" dirty="0" smtClean="0"/>
          </a:p>
          <a:p>
            <a:r>
              <a:rPr lang="ru-RU" sz="800" dirty="0" smtClean="0"/>
              <a:t>Телефон и факс</a:t>
            </a:r>
          </a:p>
          <a:p>
            <a:r>
              <a:rPr lang="ru-RU" sz="800" dirty="0" smtClean="0">
                <a:hlinkClick r:id="rId5"/>
              </a:rPr>
              <a:t>8 (8142) 67-20-61; 67-20-51</a:t>
            </a:r>
            <a:endParaRPr lang="en-US" sz="800" dirty="0" smtClean="0">
              <a:hlinkClick r:id="rId5"/>
            </a:endParaRPr>
          </a:p>
          <a:p>
            <a:endParaRPr lang="en-US" sz="800" dirty="0" smtClean="0"/>
          </a:p>
          <a:p>
            <a:r>
              <a:rPr lang="ru-RU" sz="800" dirty="0" smtClean="0"/>
              <a:t>Электронная почта:</a:t>
            </a:r>
          </a:p>
          <a:p>
            <a:r>
              <a:rPr lang="en-US" sz="800" dirty="0" smtClean="0">
                <a:hlinkClick r:id="rId7"/>
              </a:rPr>
              <a:t>fsk.karelia@yandex.ru</a:t>
            </a:r>
            <a:endParaRPr lang="ru-RU" sz="800" dirty="0" smtClean="0">
              <a:hlinkClick r:id="rId7"/>
            </a:endParaRPr>
          </a:p>
          <a:p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237A7826-76C6-ACDC-108C-46817594633E}"/>
              </a:ext>
            </a:extLst>
          </p:cNvPr>
          <p:cNvSpPr/>
          <p:nvPr/>
        </p:nvSpPr>
        <p:spPr>
          <a:xfrm>
            <a:off x="676406" y="2793304"/>
            <a:ext cx="7415408" cy="1002081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ПРОМЫШЛЕННОСТИ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ТОРГОВЛИ РЕСПУБЛИКИ КАРЕЛИЯ</a:t>
            </a:r>
            <a:endParaRPr lang="ru-RU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Карелия, г. Петрозаводск, ул. Андропова, д.2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8 (8142) 44-57-27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- </a:t>
            </a: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https://minprom.gov.karelia.ru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</a:p>
          <a:p>
            <a:pPr lvl="0">
              <a:defRPr/>
            </a:pP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:a16="http://schemas.microsoft.com/office/drawing/2014/main" xmlns="" id="{131C888D-6A77-FA57-7287-59E57BB12423}"/>
              </a:ext>
            </a:extLst>
          </p:cNvPr>
          <p:cNvSpPr/>
          <p:nvPr/>
        </p:nvSpPr>
        <p:spPr>
          <a:xfrm>
            <a:off x="638828" y="1489228"/>
            <a:ext cx="7352778" cy="1015977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РЕСПУБЛИКИ КАРЕЛИЯ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Карелия, г. Петрозаводск, ул. Андропова, д.2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8 (8142) 79-23-00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- 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http://economy.karelia.ru</a:t>
            </a:r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DE59F9B4-87D8-8A85-32F4-840EE4EAE820}"/>
              </a:ext>
            </a:extLst>
          </p:cNvPr>
          <p:cNvSpPr/>
          <p:nvPr/>
        </p:nvSpPr>
        <p:spPr>
          <a:xfrm>
            <a:off x="663879" y="1614110"/>
            <a:ext cx="688931" cy="753309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:a16="http://schemas.microsoft.com/office/drawing/2014/main" xmlns="" id="{01175CC2-6729-59B8-4B7D-523141702B5F}"/>
              </a:ext>
            </a:extLst>
          </p:cNvPr>
          <p:cNvSpPr/>
          <p:nvPr/>
        </p:nvSpPr>
        <p:spPr>
          <a:xfrm>
            <a:off x="726510" y="5086838"/>
            <a:ext cx="7440460" cy="888077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СЕЛЬСКОГО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РЫБНОГО ХОЗЯЙСТВА РЕСПУБЛИКИ КАРЕЛИЯ</a:t>
            </a:r>
          </a:p>
          <a:p>
            <a:pPr lvl="0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Республика Карелия, г. Петрозаводск, ул. Свердлова, 8 </a:t>
            </a:r>
          </a:p>
          <a:p>
            <a:pPr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(8142) 55-93-01</a:t>
            </a:r>
          </a:p>
          <a:p>
            <a:pPr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 </a:t>
            </a: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https://mcx.gov.karelia.ru</a:t>
            </a:r>
            <a:endParaRPr lang="ru-RU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lvl="0">
              <a:defRPr/>
            </a:pPr>
            <a:endParaRPr lang="ru-RU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:a16="http://schemas.microsoft.com/office/drawing/2014/main" xmlns="" id="{968A1C6F-EB64-8A6B-457E-1E5BFBB7DFDB}"/>
              </a:ext>
            </a:extLst>
          </p:cNvPr>
          <p:cNvSpPr/>
          <p:nvPr/>
        </p:nvSpPr>
        <p:spPr>
          <a:xfrm>
            <a:off x="688931" y="3933173"/>
            <a:ext cx="7415409" cy="932395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ИМУЩЕСТВЕННЫХ И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ЗЕМЕЛЬНЫХ ОТНОШЕНИЙ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КАРЕЛИЯ </a:t>
            </a:r>
          </a:p>
          <a:p>
            <a:pPr lvl="0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Карелия, г. Петрозаводск, ул. Герцена, 13</a:t>
            </a:r>
          </a:p>
          <a:p>
            <a:pPr lvl="0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(8142) 55-92-93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 -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https://property.gov.karelia.ru</a:t>
            </a:r>
            <a:endParaRPr lang="x-none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DF592C2-331F-BE35-9308-EC1E60098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33" y="1725013"/>
            <a:ext cx="638826" cy="56725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754016" y="65818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DE59F9B4-87D8-8A85-32F4-840EE4EAE820}"/>
              </a:ext>
            </a:extLst>
          </p:cNvPr>
          <p:cNvSpPr/>
          <p:nvPr/>
        </p:nvSpPr>
        <p:spPr>
          <a:xfrm>
            <a:off x="766174" y="2918904"/>
            <a:ext cx="688931" cy="753309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45" name="Рисунок 4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DF592C2-331F-BE35-9308-EC1E60098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55" y="3004754"/>
            <a:ext cx="638826" cy="567250"/>
          </a:xfrm>
          <a:prstGeom prst="rect">
            <a:avLst/>
          </a:prstGeom>
        </p:spPr>
      </p:pic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DE59F9B4-87D8-8A85-32F4-840EE4EAE820}"/>
              </a:ext>
            </a:extLst>
          </p:cNvPr>
          <p:cNvSpPr/>
          <p:nvPr/>
        </p:nvSpPr>
        <p:spPr>
          <a:xfrm>
            <a:off x="730683" y="4010756"/>
            <a:ext cx="688931" cy="753309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47" name="Рисунок 46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DF592C2-331F-BE35-9308-EC1E60098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39" y="4121659"/>
            <a:ext cx="684754" cy="567250"/>
          </a:xfrm>
          <a:prstGeom prst="rect">
            <a:avLst/>
          </a:prstGeom>
        </p:spPr>
      </p:pic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DE59F9B4-87D8-8A85-32F4-840EE4EAE820}"/>
              </a:ext>
            </a:extLst>
          </p:cNvPr>
          <p:cNvSpPr/>
          <p:nvPr/>
        </p:nvSpPr>
        <p:spPr>
          <a:xfrm>
            <a:off x="782875" y="5140186"/>
            <a:ext cx="688931" cy="753309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49" name="Рисунок 48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DF592C2-331F-BE35-9308-EC1E60098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26" y="5213511"/>
            <a:ext cx="684754" cy="5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0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AA2070FC-B2AE-831D-D4F9-D130744CB387}"/>
              </a:ext>
            </a:extLst>
          </p:cNvPr>
          <p:cNvSpPr/>
          <p:nvPr/>
        </p:nvSpPr>
        <p:spPr>
          <a:xfrm>
            <a:off x="601250" y="4734838"/>
            <a:ext cx="4509370" cy="1704569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1045" y="2263735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xmlns="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11045" y="2548327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B320D37-28CA-43E4-D047-5092F341CFB8}"/>
              </a:ext>
            </a:extLst>
          </p:cNvPr>
          <p:cNvSpPr txBox="1"/>
          <p:nvPr/>
        </p:nvSpPr>
        <p:spPr>
          <a:xfrm>
            <a:off x="5509603" y="2059016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ХЛОПКИНА Олеся Александровна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5FA2E06-ACD5-D4CA-CA5A-18E45EE13D6C}"/>
              </a:ext>
            </a:extLst>
          </p:cNvPr>
          <p:cNvSpPr txBox="1"/>
          <p:nvPr/>
        </p:nvSpPr>
        <p:spPr>
          <a:xfrm>
            <a:off x="8156506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8(81457) 5-10-58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348A606-ACF8-6089-0C2B-37D064DE94AB}"/>
              </a:ext>
            </a:extLst>
          </p:cNvPr>
          <p:cNvSpPr txBox="1"/>
          <p:nvPr/>
        </p:nvSpPr>
        <p:spPr>
          <a:xfrm>
            <a:off x="8156506" y="257506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khlopkinao@bk.ru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xmlns="" id="{D0472071-2FCF-B872-4012-3103771D702C}"/>
              </a:ext>
            </a:extLst>
          </p:cNvPr>
          <p:cNvSpPr/>
          <p:nvPr/>
        </p:nvSpPr>
        <p:spPr>
          <a:xfrm>
            <a:off x="614490" y="1445898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xmlns="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xmlns="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2263735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xmlns="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2548327"/>
            <a:ext cx="180000" cy="180000"/>
          </a:xfrm>
          <a:prstGeom prst="rect">
            <a:avLst/>
          </a:prstGeom>
        </p:spPr>
      </p:pic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89754" y="3103571"/>
            <a:ext cx="4497842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1045" y="3937987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156506" y="3871054"/>
            <a:ext cx="12092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7 964 317 83 19 8(81457) 5-14-72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B2905DD-B764-4690-38FB-2431D9518D7C}"/>
              </a:ext>
            </a:extLst>
          </p:cNvPr>
          <p:cNvSpPr txBox="1"/>
          <p:nvPr/>
        </p:nvSpPr>
        <p:spPr>
          <a:xfrm>
            <a:off x="872258" y="1617057"/>
            <a:ext cx="433220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</a:p>
          <a:p>
            <a:pPr lvl="0"/>
            <a:r>
              <a:rPr lang="ru-RU" sz="1100" b="1" dirty="0" smtClean="0">
                <a:solidFill>
                  <a:schemeClr val="bg1"/>
                </a:solidFill>
                <a:latin typeface="Manrope"/>
                <a:ea typeface="Manrope"/>
                <a:cs typeface="Manrope"/>
                <a:sym typeface="Manrope"/>
              </a:rPr>
              <a:t>АО  «Корпорация развития Республики Карелия»</a:t>
            </a:r>
          </a:p>
          <a:p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43498F8-1200-3A46-00DC-87A80C8555DD}"/>
              </a:ext>
            </a:extLst>
          </p:cNvPr>
          <p:cNvSpPr txBox="1"/>
          <p:nvPr/>
        </p:nvSpPr>
        <p:spPr>
          <a:xfrm>
            <a:off x="5534654" y="2580847"/>
            <a:ext cx="2095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484551" y="3683164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ВАНИЕВА Александра Игоревна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0767AB82-D77A-356C-0B07-87E9FCF120D0}"/>
              </a:ext>
            </a:extLst>
          </p:cNvPr>
          <p:cNvSpPr txBox="1"/>
          <p:nvPr/>
        </p:nvSpPr>
        <p:spPr>
          <a:xfrm>
            <a:off x="5434446" y="4092261"/>
            <a:ext cx="209572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по развитию предпринимательства и инвестиционной политики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xmlns="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506FE83-E43F-D5FE-C569-AAFD741095BB}"/>
              </a:ext>
            </a:extLst>
          </p:cNvPr>
          <p:cNvSpPr txBox="1"/>
          <p:nvPr/>
        </p:nvSpPr>
        <p:spPr>
          <a:xfrm>
            <a:off x="1156814" y="3953269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Карелия, г. Суоярви, </a:t>
            </a:r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ул.Шельшакова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д.6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+8(81457)5-14-80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279D6FDC-FDEE-BD4F-4A25-B7646B86629F}"/>
              </a:ext>
            </a:extLst>
          </p:cNvPr>
          <p:cNvSpPr txBox="1"/>
          <p:nvPr/>
        </p:nvSpPr>
        <p:spPr>
          <a:xfrm>
            <a:off x="3493768" y="424384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suodistrict@onego.ru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E94770E-689F-2C9E-757E-15C8471B1841}"/>
              </a:ext>
            </a:extLst>
          </p:cNvPr>
          <p:cNvSpPr txBox="1"/>
          <p:nvPr/>
        </p:nvSpPr>
        <p:spPr>
          <a:xfrm>
            <a:off x="3393559" y="2276013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8 (8142) 44-54-00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5340265-A72B-D72A-4088-C5E5C7971A51}"/>
              </a:ext>
            </a:extLst>
          </p:cNvPr>
          <p:cNvSpPr txBox="1"/>
          <p:nvPr/>
        </p:nvSpPr>
        <p:spPr>
          <a:xfrm>
            <a:off x="3406085" y="2554067"/>
            <a:ext cx="12092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" sz="9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info@kr-rk.ru</a:t>
            </a:r>
            <a:endParaRPr lang="ru-RU" sz="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36097" y="4303516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156506" y="433025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ekonom_suo3@mail.ru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779416" y="65564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0BA712A-5970-64F3-6AB3-A9390803029C}"/>
              </a:ext>
            </a:extLst>
          </p:cNvPr>
          <p:cNvSpPr txBox="1"/>
          <p:nvPr/>
        </p:nvSpPr>
        <p:spPr>
          <a:xfrm>
            <a:off x="5512598" y="3349150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D1CF503-7447-E298-2516-E4BD72457399}"/>
              </a:ext>
            </a:extLst>
          </p:cNvPr>
          <p:cNvSpPr txBox="1"/>
          <p:nvPr/>
        </p:nvSpPr>
        <p:spPr>
          <a:xfrm>
            <a:off x="1071219" y="2253049"/>
            <a:ext cx="18108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Республика Карелия, г. Петрозаводск, </a:t>
            </a:r>
            <a:r>
              <a:rPr lang="ru-RU" sz="900" dirty="0" err="1" smtClean="0">
                <a:solidFill>
                  <a:schemeClr val="bg1"/>
                </a:solidFill>
              </a:rPr>
              <a:t>наб</a:t>
            </a:r>
            <a:r>
              <a:rPr lang="ru-RU" sz="900" dirty="0" smtClean="0">
                <a:solidFill>
                  <a:schemeClr val="bg1"/>
                </a:solidFill>
              </a:rPr>
              <a:t>. </a:t>
            </a:r>
            <a:r>
              <a:rPr lang="ru-RU" sz="900" dirty="0" err="1" smtClean="0">
                <a:solidFill>
                  <a:schemeClr val="bg1"/>
                </a:solidFill>
              </a:rPr>
              <a:t>Гюллинга</a:t>
            </a:r>
            <a:r>
              <a:rPr lang="ru-RU" sz="900" dirty="0" smtClean="0">
                <a:solidFill>
                  <a:schemeClr val="bg1"/>
                </a:solidFill>
              </a:rPr>
              <a:t>, 11, </a:t>
            </a:r>
          </a:p>
          <a:p>
            <a:endParaRPr lang="ru-RU" sz="900" dirty="0" smtClean="0">
              <a:solidFill>
                <a:schemeClr val="bg1"/>
              </a:solidFill>
            </a:endParaRPr>
          </a:p>
          <a:p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262;p31"/>
          <p:cNvSpPr txBox="1"/>
          <p:nvPr/>
        </p:nvSpPr>
        <p:spPr>
          <a:xfrm>
            <a:off x="751563" y="4809995"/>
            <a:ext cx="4377300" cy="153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Начальник отдела инвестиционной политики Министерства экономического развития </a:t>
            </a:r>
            <a:r>
              <a:rPr lang="ru" sz="1100" b="1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Республики </a:t>
            </a:r>
            <a:r>
              <a:rPr lang="ru" sz="1100" b="1" dirty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Карелия</a:t>
            </a:r>
            <a:endParaRPr sz="1100" dirty="0">
              <a:solidFill>
                <a:schemeClr val="bg1"/>
              </a:solidFill>
              <a:latin typeface="Arial" pitchFamily="34" charset="0"/>
              <a:ea typeface="Manrope"/>
              <a:cs typeface="Arial" pitchFamily="34" charset="0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      Долгих Артем Сергеевич</a:t>
            </a:r>
            <a:endParaRPr sz="1100" b="1" dirty="0" smtClean="0">
              <a:solidFill>
                <a:schemeClr val="bg1"/>
              </a:solidFill>
              <a:latin typeface="Arial" pitchFamily="34" charset="0"/>
              <a:ea typeface="Manrope"/>
              <a:cs typeface="Arial" pitchFamily="34" charset="0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         8 (8142) 55-98-09                   </a:t>
            </a:r>
            <a:r>
              <a:rPr lang="ru" sz="1100" dirty="0" smtClean="0">
                <a:solidFill>
                  <a:schemeClr val="bg1"/>
                </a:solidFill>
                <a:uFill>
                  <a:noFill/>
                </a:uFill>
                <a:latin typeface="Arial" pitchFamily="34" charset="0"/>
                <a:ea typeface="Manrope"/>
                <a:cs typeface="Arial" pitchFamily="34" charset="0"/>
                <a:sym typeface="Manrope"/>
              </a:rPr>
              <a:t>dolgih@economy.onego.ru</a:t>
            </a:r>
            <a:r>
              <a:rPr lang="ru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/>
            </a:r>
            <a:br>
              <a:rPr lang="ru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</a:br>
            <a:r>
              <a:rPr lang="ru" sz="1100" dirty="0" smtClean="0">
                <a:solidFill>
                  <a:schemeClr val="bg1"/>
                </a:solidFill>
                <a:latin typeface="Arial" pitchFamily="34" charset="0"/>
                <a:ea typeface="Manrope"/>
                <a:cs typeface="Arial" pitchFamily="34" charset="0"/>
                <a:sym typeface="Manrope"/>
              </a:rPr>
              <a:t>         доб. 405</a:t>
            </a:r>
            <a:endParaRPr sz="1100" dirty="0">
              <a:solidFill>
                <a:schemeClr val="bg1"/>
              </a:solidFill>
              <a:latin typeface="Arial" pitchFamily="34" charset="0"/>
              <a:ea typeface="Manrope"/>
              <a:cs typeface="Arial" pitchFamily="34" charset="0"/>
              <a:sym typeface="Manrope"/>
            </a:endParaRPr>
          </a:p>
        </p:txBody>
      </p:sp>
      <p:pic>
        <p:nvPicPr>
          <p:cNvPr id="41" name="Рисунок 4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95710" y="5851089"/>
            <a:ext cx="180000" cy="180000"/>
          </a:xfrm>
          <a:prstGeom prst="rect">
            <a:avLst/>
          </a:prstGeom>
        </p:spPr>
      </p:pic>
      <p:pic>
        <p:nvPicPr>
          <p:cNvPr id="42" name="Рисунок 41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751635" y="5774499"/>
            <a:ext cx="190453" cy="1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4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3287" y="1256553"/>
            <a:ext cx="6396174" cy="4280647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Nadezhda\Desktop\suojarvi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304925"/>
            <a:ext cx="2009775" cy="28575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02110037-3A58-CDB8-8B41-6D6ADB92766C}"/>
              </a:ext>
            </a:extLst>
          </p:cNvPr>
          <p:cNvSpPr/>
          <p:nvPr/>
        </p:nvSpPr>
        <p:spPr>
          <a:xfrm>
            <a:off x="3365500" y="3541703"/>
            <a:ext cx="3086100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7AF33646-60BD-565C-82E8-1721DFF34B21}"/>
              </a:ext>
            </a:extLst>
          </p:cNvPr>
          <p:cNvSpPr/>
          <p:nvPr/>
        </p:nvSpPr>
        <p:spPr>
          <a:xfrm>
            <a:off x="627016" y="3541702"/>
            <a:ext cx="2395584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2F86149C-6AAD-8DFE-9767-9DE085BAF799}"/>
              </a:ext>
            </a:extLst>
          </p:cNvPr>
          <p:cNvSpPr/>
          <p:nvPr/>
        </p:nvSpPr>
        <p:spPr>
          <a:xfrm>
            <a:off x="6655020" y="3541701"/>
            <a:ext cx="3132576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1647235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ОБРАБАТЫВАЮЩЕЙ ПРОМЫШЛЕННОСТИ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63,3 %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общем объеме отгруженной продукции в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69586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</a:t>
            </a:r>
            <a:r>
              <a:rPr lang="ru-RU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транспорт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BE19CD4-5254-3EFD-22F9-39923BAB964A}"/>
              </a:ext>
            </a:extLst>
          </p:cNvPr>
          <p:cNvSpPr txBox="1"/>
          <p:nvPr/>
        </p:nvSpPr>
        <p:spPr>
          <a:xfrm>
            <a:off x="853312" y="4123977"/>
            <a:ext cx="157238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64C09F4-F102-F31C-7FF3-D3B5C78C77BF}"/>
              </a:ext>
            </a:extLst>
          </p:cNvPr>
          <p:cNvSpPr txBox="1"/>
          <p:nvPr/>
        </p:nvSpPr>
        <p:spPr>
          <a:xfrm>
            <a:off x="3699570" y="4085877"/>
            <a:ext cx="17470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Особо охраняемой природной территории (ООПТ) - Заказник «</a:t>
            </a:r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Толвоярви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 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970BDB9-6572-B7E0-9276-A5A584F6DB98}"/>
              </a:ext>
            </a:extLst>
          </p:cNvPr>
          <p:cNvSpPr txBox="1"/>
          <p:nvPr/>
        </p:nvSpPr>
        <p:spPr>
          <a:xfrm>
            <a:off x="6027053" y="1966987"/>
            <a:ext cx="207407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СТОЛИЦЕ РЕСПУБЛИКИ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85F3027-8E92-FCDF-0FB4-B90608BF66B3}"/>
              </a:ext>
            </a:extLst>
          </p:cNvPr>
          <p:cNvSpPr txBox="1"/>
          <p:nvPr/>
        </p:nvSpPr>
        <p:spPr>
          <a:xfrm>
            <a:off x="6881575" y="4131374"/>
            <a:ext cx="14889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greenfield'o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в,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brownfield'a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xmlns="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xmlns="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10347" y="3651428"/>
            <a:ext cx="339434" cy="339434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:a16="http://schemas.microsoft.com/office/drawing/2014/main" xmlns="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488714" y="3651972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xmlns="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xmlns="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xmlns="" val="2804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4906277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83A4637-B238-A45C-CCD5-B90E3F305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759" y="1577510"/>
            <a:ext cx="1954060" cy="2881755"/>
          </a:xfrm>
          <a:custGeom>
            <a:avLst/>
            <a:gdLst>
              <a:gd name="connsiteX0" fmla="*/ 257337 w 3991893"/>
              <a:gd name="connsiteY0" fmla="*/ 0 h 3960863"/>
              <a:gd name="connsiteX1" fmla="*/ 3734556 w 3991893"/>
              <a:gd name="connsiteY1" fmla="*/ 0 h 3960863"/>
              <a:gd name="connsiteX2" fmla="*/ 3991893 w 3991893"/>
              <a:gd name="connsiteY2" fmla="*/ 257337 h 3960863"/>
              <a:gd name="connsiteX3" fmla="*/ 3991893 w 3991893"/>
              <a:gd name="connsiteY3" fmla="*/ 3960863 h 3960863"/>
              <a:gd name="connsiteX4" fmla="*/ 0 w 3991893"/>
              <a:gd name="connsiteY4" fmla="*/ 3960863 h 3960863"/>
              <a:gd name="connsiteX5" fmla="*/ 0 w 3991893"/>
              <a:gd name="connsiteY5" fmla="*/ 257337 h 3960863"/>
              <a:gd name="connsiteX6" fmla="*/ 257337 w 3991893"/>
              <a:gd name="connsiteY6" fmla="*/ 0 h 39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3" h="3960863">
                <a:moveTo>
                  <a:pt x="257337" y="0"/>
                </a:moveTo>
                <a:lnTo>
                  <a:pt x="3734556" y="0"/>
                </a:lnTo>
                <a:cubicBezTo>
                  <a:pt x="3876679" y="0"/>
                  <a:pt x="3991893" y="115214"/>
                  <a:pt x="3991893" y="257337"/>
                </a:cubicBezTo>
                <a:lnTo>
                  <a:pt x="3991893" y="3960863"/>
                </a:lnTo>
                <a:lnTo>
                  <a:pt x="0" y="3960863"/>
                </a:lnTo>
                <a:lnTo>
                  <a:pt x="0" y="257337"/>
                </a:lnTo>
                <a:cubicBezTo>
                  <a:pt x="0" y="115214"/>
                  <a:pt x="115214" y="0"/>
                  <a:pt x="257337" y="0"/>
                </a:cubicBezTo>
                <a:close/>
              </a:path>
            </a:pathLst>
          </a:custGeom>
        </p:spPr>
      </p:pic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xmlns="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3E0C760-153D-86CB-4F6E-EB7A99B9E374}"/>
              </a:ext>
            </a:extLst>
          </p:cNvPr>
          <p:cNvSpPr/>
          <p:nvPr/>
        </p:nvSpPr>
        <p:spPr>
          <a:xfrm>
            <a:off x="627015" y="3920208"/>
            <a:ext cx="1602001" cy="2251992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F6BDAE62-B35F-8264-0753-7CA91B0189EC}"/>
              </a:ext>
            </a:extLst>
          </p:cNvPr>
          <p:cNvSpPr/>
          <p:nvPr/>
        </p:nvSpPr>
        <p:spPr>
          <a:xfrm>
            <a:off x="2311922" y="3920208"/>
            <a:ext cx="1602001" cy="2213892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BEEEA246-FEC8-C8E1-F3BB-60B3DF0DB72E}"/>
              </a:ext>
            </a:extLst>
          </p:cNvPr>
          <p:cNvSpPr/>
          <p:nvPr/>
        </p:nvSpPr>
        <p:spPr>
          <a:xfrm>
            <a:off x="4025198" y="3920208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73461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12 418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C1A494-C31C-4490-24D4-612143D1D8DD}"/>
              </a:ext>
            </a:extLst>
          </p:cNvPr>
          <p:cNvSpPr txBox="1"/>
          <p:nvPr/>
        </p:nvSpPr>
        <p:spPr>
          <a:xfrm>
            <a:off x="1477916" y="1595500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xmlns="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6,81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56ADA9-D124-7FB2-5ADB-A4BD1C324852}"/>
              </a:ext>
            </a:extLst>
          </p:cNvPr>
          <p:cNvSpPr txBox="1"/>
          <p:nvPr/>
        </p:nvSpPr>
        <p:spPr>
          <a:xfrm>
            <a:off x="3826371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4659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г.Суоярви, 2023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xmlns="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35A42D-3D27-DFA6-AB8B-DEE9DE40A08C}"/>
              </a:ext>
            </a:extLst>
          </p:cNvPr>
          <p:cNvSpPr txBox="1"/>
          <p:nvPr/>
        </p:nvSpPr>
        <p:spPr>
          <a:xfrm>
            <a:off x="826896" y="2579592"/>
            <a:ext cx="8424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13 713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A5A4D3C-E096-2C1F-BAEE-7A9DAFDEF1AE}"/>
              </a:ext>
            </a:extLst>
          </p:cNvPr>
          <p:cNvSpPr txBox="1"/>
          <p:nvPr/>
        </p:nvSpPr>
        <p:spPr>
          <a:xfrm>
            <a:off x="1515414" y="2645904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кв.км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МО 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3344164" y="2854978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xmlns="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DB2A8B5-932C-6F5C-9F50-499F12240835}"/>
              </a:ext>
            </a:extLst>
          </p:cNvPr>
          <p:cNvSpPr txBox="1"/>
          <p:nvPr/>
        </p:nvSpPr>
        <p:spPr>
          <a:xfrm>
            <a:off x="801495" y="5203055"/>
            <a:ext cx="10914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Суоярви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Сортавала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B9B726-9134-850B-9454-6CCB6865E8C2}"/>
              </a:ext>
            </a:extLst>
          </p:cNvPr>
          <p:cNvSpPr txBox="1"/>
          <p:nvPr/>
        </p:nvSpPr>
        <p:spPr>
          <a:xfrm>
            <a:off x="2526090" y="4047525"/>
            <a:ext cx="101244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 </a:t>
            </a:r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3014AC-346D-5F34-3694-105F0C9F5360}"/>
              </a:ext>
            </a:extLst>
          </p:cNvPr>
          <p:cNvSpPr txBox="1"/>
          <p:nvPr/>
        </p:nvSpPr>
        <p:spPr>
          <a:xfrm>
            <a:off x="2487989" y="5128442"/>
            <a:ext cx="10914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Суоярви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Петрозаводск ➝ аэропорт «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Бесовец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334DEC60-4596-7546-82CF-16EB7993E4E7}"/>
              </a:ext>
            </a:extLst>
          </p:cNvPr>
          <p:cNvSpPr/>
          <p:nvPr/>
        </p:nvSpPr>
        <p:spPr>
          <a:xfrm>
            <a:off x="4019849" y="3920208"/>
            <a:ext cx="1602001" cy="2251992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6E86D3-C60C-F8B4-9BCE-E384B0CF5CF1}"/>
              </a:ext>
            </a:extLst>
          </p:cNvPr>
          <p:cNvSpPr txBox="1"/>
          <p:nvPr/>
        </p:nvSpPr>
        <p:spPr>
          <a:xfrm>
            <a:off x="4219730" y="4047525"/>
            <a:ext cx="9856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7EC816E-E458-34AF-82E9-E325D2EA6F15}"/>
              </a:ext>
            </a:extLst>
          </p:cNvPr>
          <p:cNvSpPr txBox="1"/>
          <p:nvPr/>
        </p:nvSpPr>
        <p:spPr>
          <a:xfrm>
            <a:off x="4137818" y="4610916"/>
            <a:ext cx="141367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ПЕТРОЗАВОДСК ➝ СУОЯРВИ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СЗФО ➝  МОСКВА  ПЕТРОЗАВОДСК ➝ СУОЯРВИ ➝ МУРМАНСК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BAD4BC-722C-8F18-6F6A-EE9A29BE3239}"/>
              </a:ext>
            </a:extLst>
          </p:cNvPr>
          <p:cNvSpPr txBox="1"/>
          <p:nvPr/>
        </p:nvSpPr>
        <p:spPr>
          <a:xfrm>
            <a:off x="4219730" y="4285193"/>
            <a:ext cx="13495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«СУОЯРВИ-1»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03E8347-34B6-89F2-E98E-7F490ADEFA8C}"/>
              </a:ext>
            </a:extLst>
          </p:cNvPr>
          <p:cNvSpPr txBox="1"/>
          <p:nvPr/>
        </p:nvSpPr>
        <p:spPr>
          <a:xfrm>
            <a:off x="762757" y="4424892"/>
            <a:ext cx="13495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-121 «Сортавала»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Р-21 «Кола»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CC153910-9A00-1ED6-0150-93643BD15075}"/>
              </a:ext>
            </a:extLst>
          </p:cNvPr>
          <p:cNvSpPr/>
          <p:nvPr/>
        </p:nvSpPr>
        <p:spPr>
          <a:xfrm>
            <a:off x="5804237" y="4822112"/>
            <a:ext cx="2099686" cy="767354"/>
          </a:xfrm>
          <a:prstGeom prst="roundRect">
            <a:avLst>
              <a:gd name="adj" fmla="val 30066"/>
            </a:avLst>
          </a:prstGeom>
          <a:solidFill>
            <a:schemeClr val="bg1"/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9B8D4F8-974D-916F-EA33-6B76CEC24AD0}"/>
              </a:ext>
            </a:extLst>
          </p:cNvPr>
          <p:cNvSpPr txBox="1"/>
          <p:nvPr/>
        </p:nvSpPr>
        <p:spPr>
          <a:xfrm>
            <a:off x="5893548" y="4920290"/>
            <a:ext cx="215473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</a:t>
            </a:r>
            <a:r>
              <a:rPr lang="ru-RU" sz="7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 с твердым покрытием</a:t>
            </a:r>
            <a:endParaRPr lang="ru-RU" sz="7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E6D39AA-06D3-45BE-1A99-B17FAC3D08F1}"/>
              </a:ext>
            </a:extLst>
          </p:cNvPr>
          <p:cNvSpPr txBox="1"/>
          <p:nvPr/>
        </p:nvSpPr>
        <p:spPr>
          <a:xfrm>
            <a:off x="5909735" y="5186170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Местного значения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7D25AF0-1546-C8DF-C77F-68C55B67D701}"/>
              </a:ext>
            </a:extLst>
          </p:cNvPr>
          <p:cNvSpPr txBox="1"/>
          <p:nvPr/>
        </p:nvSpPr>
        <p:spPr>
          <a:xfrm>
            <a:off x="5877944" y="5384340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значения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2E24003-3C15-6C85-2453-9738E74A9B48}"/>
              </a:ext>
            </a:extLst>
          </p:cNvPr>
          <p:cNvSpPr txBox="1"/>
          <p:nvPr/>
        </p:nvSpPr>
        <p:spPr>
          <a:xfrm>
            <a:off x="7051255" y="5168239"/>
            <a:ext cx="28617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9 %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5C045F1-823A-E5D2-0392-6405058985B4}"/>
              </a:ext>
            </a:extLst>
          </p:cNvPr>
          <p:cNvSpPr txBox="1"/>
          <p:nvPr/>
        </p:nvSpPr>
        <p:spPr>
          <a:xfrm>
            <a:off x="7319480" y="5166020"/>
            <a:ext cx="47244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 км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25FB195-8272-DC35-2D11-9B91370583E7}"/>
              </a:ext>
            </a:extLst>
          </p:cNvPr>
          <p:cNvSpPr txBox="1"/>
          <p:nvPr/>
        </p:nvSpPr>
        <p:spPr>
          <a:xfrm>
            <a:off x="7348518" y="5398718"/>
            <a:ext cx="3312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152,0 км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41C12DFB-5429-A539-17F1-5A011F98CD15}"/>
              </a:ext>
            </a:extLst>
          </p:cNvPr>
          <p:cNvCxnSpPr/>
          <p:nvPr/>
        </p:nvCxnSpPr>
        <p:spPr>
          <a:xfrm>
            <a:off x="6965449" y="5083305"/>
            <a:ext cx="0" cy="477852"/>
          </a:xfrm>
          <a:prstGeom prst="line">
            <a:avLst/>
          </a:prstGeom>
          <a:ln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59653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03E8347-34B6-89F2-E98E-7F490ADEFA8C}"/>
              </a:ext>
            </a:extLst>
          </p:cNvPr>
          <p:cNvSpPr txBox="1"/>
          <p:nvPr/>
        </p:nvSpPr>
        <p:spPr>
          <a:xfrm>
            <a:off x="2488370" y="4469342"/>
            <a:ext cx="13495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86К-10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2E24003-3C15-6C85-2453-9738E74A9B48}"/>
              </a:ext>
            </a:extLst>
          </p:cNvPr>
          <p:cNvSpPr txBox="1"/>
          <p:nvPr/>
        </p:nvSpPr>
        <p:spPr>
          <a:xfrm>
            <a:off x="7018583" y="5383791"/>
            <a:ext cx="27855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EBAD4BC-722C-8F18-6F6A-EE9A29BE3239}"/>
              </a:ext>
            </a:extLst>
          </p:cNvPr>
          <p:cNvSpPr txBox="1"/>
          <p:nvPr/>
        </p:nvSpPr>
        <p:spPr>
          <a:xfrm>
            <a:off x="4181630" y="5651501"/>
            <a:ext cx="134952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«СУОЯРВИ-2» погрузочный узел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1" name="Рисунок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41501" y="2730676"/>
            <a:ext cx="1753644" cy="10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54027" y="1603330"/>
            <a:ext cx="1728592" cy="10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54027" y="3920647"/>
            <a:ext cx="1753645" cy="10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66553" y="5085567"/>
            <a:ext cx="1768410" cy="10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2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A681B2E-CC94-3AAF-E060-F2F2C175E23F}"/>
              </a:ext>
            </a:extLst>
          </p:cNvPr>
          <p:cNvSpPr/>
          <p:nvPr/>
        </p:nvSpPr>
        <p:spPr>
          <a:xfrm>
            <a:off x="489231" y="1476703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xmlns="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23119064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869507" y="6175862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1B276B5-A05C-4084-6B05-771C3FE2940E}"/>
              </a:ext>
            </a:extLst>
          </p:cNvPr>
          <p:cNvSpPr txBox="1"/>
          <p:nvPr/>
        </p:nvSpPr>
        <p:spPr>
          <a:xfrm>
            <a:off x="1281533" y="612683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61406" y="6175862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868A8CD-3BA5-845F-2948-B9125448DA88}"/>
              </a:ext>
            </a:extLst>
          </p:cNvPr>
          <p:cNvSpPr txBox="1"/>
          <p:nvPr/>
        </p:nvSpPr>
        <p:spPr>
          <a:xfrm>
            <a:off x="2211010" y="6101780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728461" y="6150811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BFA7629-1D6D-6368-F7B0-8E071839277B}"/>
              </a:ext>
            </a:extLst>
          </p:cNvPr>
          <p:cNvSpPr txBox="1"/>
          <p:nvPr/>
        </p:nvSpPr>
        <p:spPr>
          <a:xfrm>
            <a:off x="3065331" y="6101780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xmlns="" id="{859BFF25-7647-679E-CF0A-EDBC0E40A471}"/>
              </a:ext>
            </a:extLst>
          </p:cNvPr>
          <p:cNvGrpSpPr/>
          <p:nvPr/>
        </p:nvGrpSpPr>
        <p:grpSpPr>
          <a:xfrm>
            <a:off x="2352234" y="2359879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xmlns="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xmlns="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xmlns="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xmlns="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xmlns="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xmlns="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xmlns="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xmlns="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4DDD486F-FFDC-3AC3-0983-1563F64C780C}"/>
              </a:ext>
            </a:extLst>
          </p:cNvPr>
          <p:cNvSpPr txBox="1"/>
          <p:nvPr/>
        </p:nvSpPr>
        <p:spPr>
          <a:xfrm>
            <a:off x="2492680" y="1674883"/>
            <a:ext cx="25052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xmlns="" id="{7DACA747-66C6-0E65-B5FA-C504D9C6D2C4}"/>
              </a:ext>
            </a:extLst>
          </p:cNvPr>
          <p:cNvSpPr/>
          <p:nvPr/>
        </p:nvSpPr>
        <p:spPr>
          <a:xfrm>
            <a:off x="3006247" y="2091846"/>
            <a:ext cx="496751" cy="25051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299,1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1F8EAFBB-518D-C75C-F633-1B12885366D0}"/>
              </a:ext>
            </a:extLst>
          </p:cNvPr>
          <p:cNvSpPr/>
          <p:nvPr/>
        </p:nvSpPr>
        <p:spPr>
          <a:xfrm>
            <a:off x="4116877" y="2091848"/>
            <a:ext cx="480175" cy="25052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473,1</a:t>
            </a: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xmlns="" id="{0B4880A1-91DC-D0F0-A77C-E94DED46A2DE}"/>
              </a:ext>
            </a:extLst>
          </p:cNvPr>
          <p:cNvSpPr/>
          <p:nvPr/>
        </p:nvSpPr>
        <p:spPr>
          <a:xfrm>
            <a:off x="3565937" y="2091847"/>
            <a:ext cx="467444" cy="237994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406,5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51F7AF6-8F8A-5B37-A1C2-3650196617FB}"/>
              </a:ext>
            </a:extLst>
          </p:cNvPr>
          <p:cNvSpPr txBox="1"/>
          <p:nvPr/>
        </p:nvSpPr>
        <p:spPr>
          <a:xfrm>
            <a:off x="4972833" y="2890549"/>
            <a:ext cx="14041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xmlns="" id="{BD49888C-EE87-0AA1-DB51-FCB7AE18C6FB}"/>
              </a:ext>
            </a:extLst>
          </p:cNvPr>
          <p:cNvSpPr/>
          <p:nvPr/>
        </p:nvSpPr>
        <p:spPr>
          <a:xfrm>
            <a:off x="5123145" y="3369694"/>
            <a:ext cx="450937" cy="23780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3197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xmlns="" id="{E891C477-CE41-440F-B223-9BD475BA4F74}"/>
              </a:ext>
            </a:extLst>
          </p:cNvPr>
          <p:cNvSpPr/>
          <p:nvPr/>
        </p:nvSpPr>
        <p:spPr>
          <a:xfrm>
            <a:off x="5987441" y="3382026"/>
            <a:ext cx="413359" cy="20041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4085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BA41BC5E-92C9-7CBA-1F88-F41F35900D8E}"/>
              </a:ext>
            </a:extLst>
          </p:cNvPr>
          <p:cNvSpPr/>
          <p:nvPr/>
        </p:nvSpPr>
        <p:spPr>
          <a:xfrm>
            <a:off x="5591564" y="3369501"/>
            <a:ext cx="383351" cy="225468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3107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2EFB3336-310E-8D41-40DB-BCF7E0A8AF90}"/>
              </a:ext>
            </a:extLst>
          </p:cNvPr>
          <p:cNvSpPr txBox="1"/>
          <p:nvPr/>
        </p:nvSpPr>
        <p:spPr>
          <a:xfrm>
            <a:off x="4822520" y="4398592"/>
            <a:ext cx="181627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</a:t>
            </a:r>
          </a:p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потребительских цен,</a:t>
            </a:r>
          </a:p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xmlns="" id="{A3F711DB-496E-5AE9-8DA3-52FB6C8C4FC4}"/>
              </a:ext>
            </a:extLst>
          </p:cNvPr>
          <p:cNvSpPr/>
          <p:nvPr/>
        </p:nvSpPr>
        <p:spPr>
          <a:xfrm>
            <a:off x="4849963" y="4985359"/>
            <a:ext cx="448547" cy="27557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109,4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xmlns="" id="{8F9B137A-9F0C-3053-26F4-F1A1A4D82D6D}"/>
              </a:ext>
            </a:extLst>
          </p:cNvPr>
          <p:cNvSpPr/>
          <p:nvPr/>
        </p:nvSpPr>
        <p:spPr>
          <a:xfrm>
            <a:off x="5873639" y="5022938"/>
            <a:ext cx="477058" cy="20041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107,7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38DA25-0A83-5C61-BB97-CE89B7FE3C55}"/>
              </a:ext>
            </a:extLst>
          </p:cNvPr>
          <p:cNvSpPr/>
          <p:nvPr/>
        </p:nvSpPr>
        <p:spPr>
          <a:xfrm>
            <a:off x="5347749" y="4997885"/>
            <a:ext cx="464328" cy="237993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111,8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B8B9FEF-8A61-E7B5-E26D-6064E35C71F8}"/>
              </a:ext>
            </a:extLst>
          </p:cNvPr>
          <p:cNvSpPr txBox="1"/>
          <p:nvPr/>
        </p:nvSpPr>
        <p:spPr>
          <a:xfrm>
            <a:off x="889349" y="4545735"/>
            <a:ext cx="19039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товарооборота млн.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5BF57916-37D0-2A89-BEDE-6529985937EC}"/>
              </a:ext>
            </a:extLst>
          </p:cNvPr>
          <p:cNvSpPr/>
          <p:nvPr/>
        </p:nvSpPr>
        <p:spPr>
          <a:xfrm>
            <a:off x="876823" y="5135671"/>
            <a:ext cx="538618" cy="21294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3197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xmlns="" id="{804C102D-E058-03DA-846F-7B2632D8057C}"/>
              </a:ext>
            </a:extLst>
          </p:cNvPr>
          <p:cNvSpPr/>
          <p:nvPr/>
        </p:nvSpPr>
        <p:spPr>
          <a:xfrm>
            <a:off x="2011618" y="5132978"/>
            <a:ext cx="543692" cy="22816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1328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xmlns="" id="{AF6DE8AE-5C46-A9ED-FE44-79540CCD291B}"/>
              </a:ext>
            </a:extLst>
          </p:cNvPr>
          <p:cNvSpPr/>
          <p:nvPr/>
        </p:nvSpPr>
        <p:spPr>
          <a:xfrm>
            <a:off x="1435626" y="5125523"/>
            <a:ext cx="505908" cy="248144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1160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CD500BF9-38C1-5529-5619-ECFDF6A02DFC}"/>
              </a:ext>
            </a:extLst>
          </p:cNvPr>
          <p:cNvSpPr txBox="1"/>
          <p:nvPr/>
        </p:nvSpPr>
        <p:spPr>
          <a:xfrm>
            <a:off x="951978" y="2903075"/>
            <a:ext cx="175916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</a:t>
            </a:r>
            <a:r>
              <a:rPr lang="ru-RU" sz="8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безработных, чел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xmlns="" id="{049D898B-5B50-DE58-0CB5-29E839E77CE1}"/>
              </a:ext>
            </a:extLst>
          </p:cNvPr>
          <p:cNvSpPr/>
          <p:nvPr/>
        </p:nvSpPr>
        <p:spPr>
          <a:xfrm>
            <a:off x="964505" y="3316796"/>
            <a:ext cx="405560" cy="2405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xmlns="" id="{D8C75DED-E032-F06C-4A1B-C15F2E0A1892}"/>
              </a:ext>
            </a:extLst>
          </p:cNvPr>
          <p:cNvSpPr/>
          <p:nvPr/>
        </p:nvSpPr>
        <p:spPr>
          <a:xfrm>
            <a:off x="1883735" y="3336776"/>
            <a:ext cx="421054" cy="23314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2947D3A7-F3F2-F042-E041-2359906A0400}"/>
              </a:ext>
            </a:extLst>
          </p:cNvPr>
          <p:cNvSpPr/>
          <p:nvPr/>
        </p:nvSpPr>
        <p:spPr>
          <a:xfrm>
            <a:off x="1407951" y="3354374"/>
            <a:ext cx="445901" cy="240596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BD9E40EF-B3BB-3EB9-AF5B-3B81E652F392}"/>
              </a:ext>
            </a:extLst>
          </p:cNvPr>
          <p:cNvSpPr txBox="1"/>
          <p:nvPr/>
        </p:nvSpPr>
        <p:spPr>
          <a:xfrm>
            <a:off x="3068878" y="5065783"/>
            <a:ext cx="156575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Номинальная начисленная средняя 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xmlns="" id="{4676CABC-9A49-F2C2-A9BC-C53B134296DE}"/>
              </a:ext>
            </a:extLst>
          </p:cNvPr>
          <p:cNvSpPr/>
          <p:nvPr/>
        </p:nvSpPr>
        <p:spPr>
          <a:xfrm>
            <a:off x="3031520" y="5674289"/>
            <a:ext cx="488294" cy="21294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47886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xmlns="" id="{D3AFCDB7-7B2D-FB95-3CC4-26FA72959204}"/>
              </a:ext>
            </a:extLst>
          </p:cNvPr>
          <p:cNvSpPr/>
          <p:nvPr/>
        </p:nvSpPr>
        <p:spPr>
          <a:xfrm>
            <a:off x="4205507" y="5673698"/>
            <a:ext cx="529331" cy="18848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62388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xmlns="" id="{0DA18218-A189-5B34-A992-A1C2F6968601}"/>
              </a:ext>
            </a:extLst>
          </p:cNvPr>
          <p:cNvSpPr/>
          <p:nvPr/>
        </p:nvSpPr>
        <p:spPr>
          <a:xfrm>
            <a:off x="3591937" y="5699341"/>
            <a:ext cx="491548" cy="200417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52885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xmlns="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xmlns="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xmlns="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4EAC095F-9D74-7D49-4901-E85F2AE217CA}"/>
              </a:ext>
            </a:extLst>
          </p:cNvPr>
          <p:cNvSpPr/>
          <p:nvPr/>
        </p:nvSpPr>
        <p:spPr>
          <a:xfrm>
            <a:off x="7823310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 чел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5117FCB-FB0D-ACDC-38CA-B0524F5A8C72}"/>
              </a:ext>
            </a:extLst>
          </p:cNvPr>
          <p:cNvSpPr/>
          <p:nvPr/>
        </p:nvSpPr>
        <p:spPr>
          <a:xfrm>
            <a:off x="627015" y="1400274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199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61630964"/>
              </p:ext>
            </p:extLst>
          </p:nvPr>
        </p:nvGraphicFramePr>
        <p:xfrm>
          <a:off x="836567" y="2046834"/>
          <a:ext cx="3306015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19778794"/>
              </p:ext>
            </p:extLst>
          </p:nvPr>
        </p:nvGraphicFramePr>
        <p:xfrm>
          <a:off x="870857" y="4578382"/>
          <a:ext cx="2910496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022CB5-E7E2-AA50-A10D-C4C65B8B942C}"/>
              </a:ext>
            </a:extLst>
          </p:cNvPr>
          <p:cNvSpPr txBox="1"/>
          <p:nvPr/>
        </p:nvSpPr>
        <p:spPr>
          <a:xfrm>
            <a:off x="4241277" y="2034900"/>
            <a:ext cx="7593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</a:t>
            </a:r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*%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EFDBC0B8-5E11-F341-0ED5-65974A167108}"/>
              </a:ext>
            </a:extLst>
          </p:cNvPr>
          <p:cNvSpPr/>
          <p:nvPr/>
        </p:nvSpPr>
        <p:spPr>
          <a:xfrm>
            <a:off x="4241277" y="2335665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112,0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BC90595E-27D2-4878-4C3C-D23C5E914F17}"/>
              </a:ext>
            </a:extLst>
          </p:cNvPr>
          <p:cNvSpPr/>
          <p:nvPr/>
        </p:nvSpPr>
        <p:spPr>
          <a:xfrm>
            <a:off x="4241277" y="2790600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118,0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0,72%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DE570A78-46A9-3F07-36FA-94EF1D510C3A}"/>
              </a:ext>
            </a:extLst>
          </p:cNvPr>
          <p:cNvSpPr/>
          <p:nvPr/>
        </p:nvSpPr>
        <p:spPr>
          <a:xfrm>
            <a:off x="5495581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3,8 %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xmlns="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</a:t>
            </a:r>
            <a:r>
              <a:rPr lang="ru-RU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01.01.20214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59A5D2-BA6C-18B9-A53B-3BE1381C4120}"/>
              </a:ext>
            </a:extLst>
          </p:cNvPr>
          <p:cNvSpPr txBox="1"/>
          <p:nvPr/>
        </p:nvSpPr>
        <p:spPr>
          <a:xfrm>
            <a:off x="627016" y="66199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Трудоустроено за 2023 год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Карелия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01.01.2023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0D1167F1-43B4-FA82-606E-E7575884A9A9}"/>
              </a:ext>
            </a:extLst>
          </p:cNvPr>
          <p:cNvSpPr/>
          <p:nvPr/>
        </p:nvSpPr>
        <p:spPr>
          <a:xfrm>
            <a:off x="5930128" y="2079322"/>
            <a:ext cx="3226397" cy="924540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работающих в организациях муниципального округа – 2574 человека (38,2 % к 2022 году)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xmlns="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03393" y="2975124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xmlns="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80982" y="2347228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xmlns="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802524" y="5155408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xmlns="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984" y="5724395"/>
            <a:ext cx="438411" cy="363674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xmlns="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93969" y="5180460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ВОДЫ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МИНЕРАЛЫ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СЫРЬЕ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умеренно-континентальный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01368" y="2758783"/>
            <a:ext cx="19802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11,3 ℃ ,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июле +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16,1℃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27568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Зима – 5 - 5,5 месяцев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 - 3 - 3,5 месяцев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осадков в год -  600-700 мм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xmlns="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xmlns="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1B2EC90-8DAE-0957-5D26-BE6AB5E7E7C7}"/>
              </a:ext>
            </a:extLst>
          </p:cNvPr>
          <p:cNvSpPr txBox="1"/>
          <p:nvPr/>
        </p:nvSpPr>
        <p:spPr>
          <a:xfrm>
            <a:off x="1112236" y="5214431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лесного фонда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66,6 % (9050,58 га)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2981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 рек и 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озер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DE3B28B-9C2A-C4FD-BC1D-17B55EA166BC}"/>
              </a:ext>
            </a:extLst>
          </p:cNvPr>
          <p:cNvSpPr txBox="1"/>
          <p:nvPr/>
        </p:nvSpPr>
        <p:spPr>
          <a:xfrm>
            <a:off x="3295948" y="5273457"/>
            <a:ext cx="165183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</a:pP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водного фонда</a:t>
            </a:r>
          </a:p>
          <a:p>
            <a:pPr marL="171450" indent="-171450">
              <a:lnSpc>
                <a:spcPts val="620"/>
              </a:lnSpc>
            </a:pPr>
            <a:endParaRPr lang="ru-RU" sz="1100" spc="-3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29,4% (3976,77 га)</a:t>
            </a:r>
            <a:endParaRPr lang="en-US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5883433" y="2357950"/>
            <a:ext cx="385972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Серый колчедан, белый гранит, песчано-гравийные материалы и строительные пески, торф, кварц, строительного камня для производства щебня.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7350817-E0E1-F8FA-9710-5BB6612E517F}"/>
              </a:ext>
            </a:extLst>
          </p:cNvPr>
          <p:cNvSpPr txBox="1"/>
          <p:nvPr/>
        </p:nvSpPr>
        <p:spPr>
          <a:xfrm>
            <a:off x="5905997" y="2934147"/>
            <a:ext cx="381211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Древесные ресурсы.</a:t>
            </a:r>
          </a:p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Ягоды  и дикоросы -  черника, брусника, морошка, клюква ,голубика. Произрастает и заготавливается значительное количество грибов, иван-чая и чаги. Весной осуществляется сбор березового сока.</a:t>
            </a:r>
          </a:p>
          <a:p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89,7 тыс.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15,1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343,54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xmlns="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CF61200C-1B4F-94A8-B2A9-63CB92B95149}"/>
              </a:ext>
            </a:extLst>
          </p:cNvPr>
          <p:cNvSpPr/>
          <p:nvPr/>
        </p:nvSpPr>
        <p:spPr>
          <a:xfrm>
            <a:off x="5257849" y="2253470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3354471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FEBFB40-7B6B-80BC-E2A0-D704509DB297}"/>
              </a:ext>
            </a:extLst>
          </p:cNvPr>
          <p:cNvSpPr/>
          <p:nvPr/>
        </p:nvSpPr>
        <p:spPr>
          <a:xfrm>
            <a:off x="627016" y="2269713"/>
            <a:ext cx="2196000" cy="3467207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876644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9773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494 </a:t>
            </a: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воспитанника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82654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10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1429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885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15033BA-BEB5-3488-3407-C2E590FFA5D9}"/>
              </a:ext>
            </a:extLst>
          </p:cNvPr>
          <p:cNvSpPr/>
          <p:nvPr/>
        </p:nvSpPr>
        <p:spPr>
          <a:xfrm>
            <a:off x="2917015" y="2294767"/>
            <a:ext cx="2196000" cy="3379524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en-US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</a:t>
            </a:r>
            <a:r>
              <a:rPr lang="ru-RU" sz="11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акушерных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учреждений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336238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xmlns="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xmlns="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B38CFC4B-4571-DF22-142C-09FDD201865C}"/>
              </a:ext>
            </a:extLst>
          </p:cNvPr>
          <p:cNvSpPr txBox="1"/>
          <p:nvPr/>
        </p:nvSpPr>
        <p:spPr>
          <a:xfrm>
            <a:off x="5476482" y="318802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40BFAEC2-21A1-E0CF-DC35-664D8408F090}"/>
              </a:ext>
            </a:extLst>
          </p:cNvPr>
          <p:cNvSpPr txBox="1"/>
          <p:nvPr/>
        </p:nvSpPr>
        <p:spPr>
          <a:xfrm>
            <a:off x="5476481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E9931E13-1699-746E-1C30-75E37FBCB28F}"/>
              </a:ext>
            </a:extLst>
          </p:cNvPr>
          <p:cNvSpPr txBox="1"/>
          <p:nvPr/>
        </p:nvSpPr>
        <p:spPr>
          <a:xfrm>
            <a:off x="5476480" y="4762587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xmlns="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xmlns="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xmlns="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xmlns="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61" name="Рисунок 260">
            <a:extLst>
              <a:ext uri="{FF2B5EF4-FFF2-40B4-BE49-F238E27FC236}">
                <a16:creationId xmlns:a16="http://schemas.microsoft.com/office/drawing/2014/main" xmlns="" id="{2E2EF1B2-4C16-F93B-4EA0-941CFCC79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525353"/>
            <a:ext cx="1676400" cy="1465201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xmlns="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21526" y="4031628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СУОЯРВСКОГО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C4AB92F1-CEB6-26D4-2A1E-FF237173ABDF}"/>
              </a:ext>
            </a:extLst>
          </p:cNvPr>
          <p:cNvSpPr/>
          <p:nvPr/>
        </p:nvSpPr>
        <p:spPr>
          <a:xfrm>
            <a:off x="6835241" y="1429319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C7EEC72E-3ED9-E267-43BA-E4A3E81CE2BE}"/>
              </a:ext>
            </a:extLst>
          </p:cNvPr>
          <p:cNvSpPr/>
          <p:nvPr/>
        </p:nvSpPr>
        <p:spPr>
          <a:xfrm>
            <a:off x="6835241" y="2680175"/>
            <a:ext cx="2968121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57911A3B-BCB5-2A47-5B07-3112694A3637}"/>
              </a:ext>
            </a:extLst>
          </p:cNvPr>
          <p:cNvSpPr/>
          <p:nvPr/>
        </p:nvSpPr>
        <p:spPr>
          <a:xfrm>
            <a:off x="6835241" y="3931031"/>
            <a:ext cx="2968121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D55725BD-9CEF-A6C4-CE2F-1F1ED6085E54}"/>
              </a:ext>
            </a:extLst>
          </p:cNvPr>
          <p:cNvSpPr/>
          <p:nvPr/>
        </p:nvSpPr>
        <p:spPr>
          <a:xfrm>
            <a:off x="6835241" y="5181886"/>
            <a:ext cx="2968121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AC190EDA-2C05-15EC-A1DE-437FDD6DF9D3}"/>
              </a:ext>
            </a:extLst>
          </p:cNvPr>
          <p:cNvSpPr txBox="1"/>
          <p:nvPr/>
        </p:nvSpPr>
        <p:spPr>
          <a:xfrm>
            <a:off x="2652016" y="2473697"/>
            <a:ext cx="69410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 Рождества Христова г. Суоярви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5612418" y="2579017"/>
            <a:ext cx="947263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Часовня Георгия Победоносца </a:t>
            </a:r>
            <a:r>
              <a:rPr lang="en-US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вв.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FB1FF055-40B5-BA60-4F7B-23BB5E57A5CD}"/>
              </a:ext>
            </a:extLst>
          </p:cNvPr>
          <p:cNvSpPr txBox="1"/>
          <p:nvPr/>
        </p:nvSpPr>
        <p:spPr>
          <a:xfrm>
            <a:off x="2652015" y="5724046"/>
            <a:ext cx="694107" cy="44627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Военно-мемориальный комплекс </a:t>
            </a:r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Колласъярви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F4A7FBB4-FAD5-3479-086F-23409394A391}"/>
              </a:ext>
            </a:extLst>
          </p:cNvPr>
          <p:cNvSpPr txBox="1"/>
          <p:nvPr/>
        </p:nvSpPr>
        <p:spPr>
          <a:xfrm>
            <a:off x="5612417" y="5603621"/>
            <a:ext cx="694107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Могила Героя Советского Союза Петра Абрамовича </a:t>
            </a:r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Тикиляйнена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7F5D904E-0764-D556-8F34-50AF2D1830C7}"/>
              </a:ext>
            </a:extLst>
          </p:cNvPr>
          <p:cNvSpPr txBox="1"/>
          <p:nvPr/>
        </p:nvSpPr>
        <p:spPr>
          <a:xfrm>
            <a:off x="2652015" y="3960741"/>
            <a:ext cx="694107" cy="53860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Историко-краеведческий музей Суоярвского района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12850D73-BA0F-E934-9B3B-1FF7EEC63AD8}"/>
              </a:ext>
            </a:extLst>
          </p:cNvPr>
          <p:cNvSpPr txBox="1"/>
          <p:nvPr/>
        </p:nvSpPr>
        <p:spPr>
          <a:xfrm>
            <a:off x="5612417" y="4068462"/>
            <a:ext cx="69410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Братская могила советских воинов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7051059" y="1906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3 203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405BEA9-0290-005C-0FFF-80B4B01D78C5}"/>
              </a:ext>
            </a:extLst>
          </p:cNvPr>
          <p:cNvSpPr txBox="1"/>
          <p:nvPr/>
        </p:nvSpPr>
        <p:spPr>
          <a:xfrm>
            <a:off x="7051059" y="2284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205" name="Скругленный прямоугольник 204">
            <a:extLst>
              <a:ext uri="{FF2B5EF4-FFF2-40B4-BE49-F238E27FC236}">
                <a16:creationId xmlns:a16="http://schemas.microsoft.com/office/drawing/2014/main" xmlns="" id="{0EE3CC0B-A20D-6AAF-CF54-F2982CA05721}"/>
              </a:ext>
            </a:extLst>
          </p:cNvPr>
          <p:cNvSpPr/>
          <p:nvPr/>
        </p:nvSpPr>
        <p:spPr>
          <a:xfrm>
            <a:off x="7051059" y="1556260"/>
            <a:ext cx="589768" cy="180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xmlns="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327035" y="1502704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31BFC30A-9CC5-E6E2-F85C-B6EFC1138044}"/>
              </a:ext>
            </a:extLst>
          </p:cNvPr>
          <p:cNvSpPr txBox="1"/>
          <p:nvPr/>
        </p:nvSpPr>
        <p:spPr>
          <a:xfrm>
            <a:off x="7051059" y="3158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7051059" y="3536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212" name="Скругленный прямоугольник 211">
            <a:extLst>
              <a:ext uri="{FF2B5EF4-FFF2-40B4-BE49-F238E27FC236}">
                <a16:creationId xmlns:a16="http://schemas.microsoft.com/office/drawing/2014/main" xmlns="" id="{EF3E43EC-A155-BABE-59F4-F2F66FC0AFD4}"/>
              </a:ext>
            </a:extLst>
          </p:cNvPr>
          <p:cNvSpPr/>
          <p:nvPr/>
        </p:nvSpPr>
        <p:spPr>
          <a:xfrm>
            <a:off x="7051059" y="2808260"/>
            <a:ext cx="589768" cy="180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xmlns="" id="{A1D634EA-C74C-CC81-4667-B8ECEF23337C}"/>
              </a:ext>
            </a:extLst>
          </p:cNvPr>
          <p:cNvCxnSpPr>
            <a:cxnSpLocks/>
          </p:cNvCxnSpPr>
          <p:nvPr/>
        </p:nvCxnSpPr>
        <p:spPr>
          <a:xfrm>
            <a:off x="8311139" y="3178086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FBEEAE70-6840-7A11-B794-6BEA822187D0}"/>
              </a:ext>
            </a:extLst>
          </p:cNvPr>
          <p:cNvSpPr txBox="1"/>
          <p:nvPr/>
        </p:nvSpPr>
        <p:spPr>
          <a:xfrm>
            <a:off x="8446301" y="3189733"/>
            <a:ext cx="893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временных выставок, 1 передвижная</a:t>
            </a:r>
          </a:p>
          <a:p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514 экспонатов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7E0849A3-C1B7-174D-F8FC-4331E6E8CF51}"/>
              </a:ext>
            </a:extLst>
          </p:cNvPr>
          <p:cNvSpPr txBox="1"/>
          <p:nvPr/>
        </p:nvSpPr>
        <p:spPr>
          <a:xfrm>
            <a:off x="7051059" y="440981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1 471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274B9E21-F2CE-7A7D-DD68-76C0B7F2B2A9}"/>
              </a:ext>
            </a:extLst>
          </p:cNvPr>
          <p:cNvSpPr txBox="1"/>
          <p:nvPr/>
        </p:nvSpPr>
        <p:spPr>
          <a:xfrm>
            <a:off x="7051059" y="4787827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обслужено экскурсиями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FA563426-A606-79B1-A5F7-DD5BE611BA68}"/>
              </a:ext>
            </a:extLst>
          </p:cNvPr>
          <p:cNvSpPr/>
          <p:nvPr/>
        </p:nvSpPr>
        <p:spPr>
          <a:xfrm>
            <a:off x="7051059" y="4059116"/>
            <a:ext cx="589768" cy="180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+3576%</a:t>
            </a:r>
            <a:r>
              <a:rPr lang="en-US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xmlns="" id="{DCBDE1CB-3585-DE0D-B192-CCEC93B165CF}"/>
              </a:ext>
            </a:extLst>
          </p:cNvPr>
          <p:cNvCxnSpPr>
            <a:cxnSpLocks/>
          </p:cNvCxnSpPr>
          <p:nvPr/>
        </p:nvCxnSpPr>
        <p:spPr>
          <a:xfrm>
            <a:off x="8311139" y="4428942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666679B6-FEC7-312A-D5D8-9B8E195FC32D}"/>
              </a:ext>
            </a:extLst>
          </p:cNvPr>
          <p:cNvSpPr txBox="1"/>
          <p:nvPr/>
        </p:nvSpPr>
        <p:spPr>
          <a:xfrm>
            <a:off x="8446302" y="4440589"/>
            <a:ext cx="8255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посетителей —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783 человека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F2AD49D8-CFBB-2002-4B05-BC3FEC616920}"/>
              </a:ext>
            </a:extLst>
          </p:cNvPr>
          <p:cNvSpPr txBox="1"/>
          <p:nvPr/>
        </p:nvSpPr>
        <p:spPr>
          <a:xfrm>
            <a:off x="7051059" y="5313683"/>
            <a:ext cx="160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туристов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1720A437-E917-8D9D-E318-B644F0E3B647}"/>
              </a:ext>
            </a:extLst>
          </p:cNvPr>
          <p:cNvSpPr txBox="1"/>
          <p:nvPr/>
        </p:nvSpPr>
        <p:spPr>
          <a:xfrm>
            <a:off x="7051059" y="5555161"/>
            <a:ext cx="82559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Петрозаводск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Сортавала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EC006853-1759-BDB6-6911-2586A3F1D762}"/>
              </a:ext>
            </a:extLst>
          </p:cNvPr>
          <p:cNvSpPr txBox="1"/>
          <p:nvPr/>
        </p:nvSpPr>
        <p:spPr>
          <a:xfrm>
            <a:off x="8311139" y="5558264"/>
            <a:ext cx="8255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Мурманск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Питкяранта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xmlns="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321526" y="2779435"/>
            <a:ext cx="360000" cy="360000"/>
          </a:xfrm>
          <a:prstGeom prst="rect">
            <a:avLst/>
          </a:prstGeom>
        </p:spPr>
      </p:pic>
      <p:pic>
        <p:nvPicPr>
          <p:cNvPr id="246" name="Рисунок 245" descr="Карта с кнопкой со сплошной заливкой">
            <a:extLst>
              <a:ext uri="{FF2B5EF4-FFF2-40B4-BE49-F238E27FC236}">
                <a16:creationId xmlns:a16="http://schemas.microsoft.com/office/drawing/2014/main" xmlns="" id="{1CE77E23-3B18-38FC-9A54-0800D019A6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327035" y="5251022"/>
            <a:ext cx="360000" cy="360000"/>
          </a:xfrm>
          <a:prstGeom prst="rect">
            <a:avLst/>
          </a:prstGeom>
        </p:spPr>
      </p:pic>
      <p:pic>
        <p:nvPicPr>
          <p:cNvPr id="49" name="Picture 2" descr="C:\Users\Татьяна\Desktop\фото\maks_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35038" y="3176588"/>
            <a:ext cx="15843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https://www.vipgeo.ru/uploads/Showplace/large/109937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6287" y="4851400"/>
            <a:ext cx="171911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http://tourism.karelia.ru/resources/doc-33747-ph-gallery-33749-original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01218" y="1574799"/>
            <a:ext cx="1570882" cy="13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https://sun9-45.userapi.com/c857636/v857636210/2092d8/F31YErRz4TM.jpg"/>
          <p:cNvPicPr/>
          <p:nvPr/>
        </p:nvPicPr>
        <p:blipFill>
          <a:blip r:embed="rId2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22161" y="4724400"/>
            <a:ext cx="1676939" cy="152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 descr="Мемориал советским солдатам"/>
          <p:cNvPicPr/>
          <p:nvPr/>
        </p:nvPicPr>
        <p:blipFill>
          <a:blip r:embed="rId21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44991" y="3204473"/>
            <a:ext cx="1628709" cy="141832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4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45A40C3D-5FE2-E053-3290-D28F2204372C}"/>
              </a:ext>
            </a:extLst>
          </p:cNvPr>
          <p:cNvSpPr/>
          <p:nvPr/>
        </p:nvSpPr>
        <p:spPr>
          <a:xfrm>
            <a:off x="6835241" y="1429319"/>
            <a:ext cx="2968121" cy="4878504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C3C2B3C-A957-C783-F1D7-1B611D3F1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1476375"/>
            <a:ext cx="2809875" cy="2199740"/>
          </a:xfrm>
          <a:custGeom>
            <a:avLst/>
            <a:gdLst>
              <a:gd name="connsiteX0" fmla="*/ 204785 w 2976560"/>
              <a:gd name="connsiteY0" fmla="*/ 0 h 2356831"/>
              <a:gd name="connsiteX1" fmla="*/ 2771775 w 2976560"/>
              <a:gd name="connsiteY1" fmla="*/ 0 h 2356831"/>
              <a:gd name="connsiteX2" fmla="*/ 2976560 w 2976560"/>
              <a:gd name="connsiteY2" fmla="*/ 204785 h 2356831"/>
              <a:gd name="connsiteX3" fmla="*/ 2976560 w 2976560"/>
              <a:gd name="connsiteY3" fmla="*/ 2356831 h 2356831"/>
              <a:gd name="connsiteX4" fmla="*/ 0 w 2976560"/>
              <a:gd name="connsiteY4" fmla="*/ 2356831 h 2356831"/>
              <a:gd name="connsiteX5" fmla="*/ 0 w 2976560"/>
              <a:gd name="connsiteY5" fmla="*/ 204785 h 2356831"/>
              <a:gd name="connsiteX6" fmla="*/ 204785 w 2976560"/>
              <a:gd name="connsiteY6" fmla="*/ 0 h 235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560" h="2356831">
                <a:moveTo>
                  <a:pt x="204785" y="0"/>
                </a:moveTo>
                <a:lnTo>
                  <a:pt x="2771775" y="0"/>
                </a:lnTo>
                <a:cubicBezTo>
                  <a:pt x="2884875" y="0"/>
                  <a:pt x="2976560" y="91685"/>
                  <a:pt x="2976560" y="204785"/>
                </a:cubicBezTo>
                <a:lnTo>
                  <a:pt x="2976560" y="2356831"/>
                </a:lnTo>
                <a:lnTo>
                  <a:pt x="0" y="2356831"/>
                </a:lnTo>
                <a:lnTo>
                  <a:pt x="0" y="204785"/>
                </a:lnTo>
                <a:cubicBezTo>
                  <a:pt x="0" y="91685"/>
                  <a:pt x="91685" y="0"/>
                  <a:pt x="204785" y="0"/>
                </a:cubicBezTo>
                <a:close/>
              </a:path>
            </a:pathLst>
          </a:custGeom>
        </p:spPr>
      </p:pic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8D9851CB-3B9D-FFA9-7B9B-F99179EA665A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F2BF197B-A448-E079-7BC3-CC0BAF390F9F}"/>
              </a:ext>
            </a:extLst>
          </p:cNvPr>
          <p:cNvSpPr/>
          <p:nvPr/>
        </p:nvSpPr>
        <p:spPr>
          <a:xfrm>
            <a:off x="750637" y="1525350"/>
            <a:ext cx="2843999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2697CC25-E141-68D7-3AF7-2D6890050277}"/>
              </a:ext>
            </a:extLst>
          </p:cNvPr>
          <p:cNvSpPr txBox="1"/>
          <p:nvPr/>
        </p:nvSpPr>
        <p:spPr>
          <a:xfrm>
            <a:off x="2652016" y="3462985"/>
            <a:ext cx="694107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Sup-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заплыв в г. Суоярви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6DD7929-F616-C9CC-CA73-76240227E2F5}"/>
              </a:ext>
            </a:extLst>
          </p:cNvPr>
          <p:cNvSpPr txBox="1"/>
          <p:nvPr/>
        </p:nvSpPr>
        <p:spPr>
          <a:xfrm>
            <a:off x="7051059" y="4037820"/>
            <a:ext cx="23931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Республики Карелия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Суоярви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7E3A4C9-2BF0-143F-A841-6178A0FDF96B}"/>
              </a:ext>
            </a:extLst>
          </p:cNvPr>
          <p:cNvSpPr txBox="1"/>
          <p:nvPr/>
        </p:nvSpPr>
        <p:spPr>
          <a:xfrm>
            <a:off x="7051058" y="4949908"/>
            <a:ext cx="239319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площади и</a:t>
            </a:r>
          </a:p>
          <a:p>
            <a:pPr marL="171450" indent="-171450"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центральных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масштабных праздничных мероприятий для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жителей</a:t>
            </a: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7757ABF-CE18-4EF4-9BF0-AE7C8D81B176}"/>
              </a:ext>
            </a:extLst>
          </p:cNvPr>
          <p:cNvSpPr/>
          <p:nvPr/>
        </p:nvSpPr>
        <p:spPr>
          <a:xfrm>
            <a:off x="756560" y="3919288"/>
            <a:ext cx="2844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A399365B-8394-2661-767B-A9A723347202}"/>
              </a:ext>
            </a:extLst>
          </p:cNvPr>
          <p:cNvSpPr/>
          <p:nvPr/>
        </p:nvSpPr>
        <p:spPr>
          <a:xfrm>
            <a:off x="3725362" y="1525350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793D5F30-060A-B010-4F6B-9E7C5FE58BF0}"/>
              </a:ext>
            </a:extLst>
          </p:cNvPr>
          <p:cNvSpPr/>
          <p:nvPr/>
        </p:nvSpPr>
        <p:spPr>
          <a:xfrm>
            <a:off x="3725362" y="3919288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9CC857-D470-2C25-1213-6644A90B3344}"/>
              </a:ext>
            </a:extLst>
          </p:cNvPr>
          <p:cNvSpPr txBox="1"/>
          <p:nvPr/>
        </p:nvSpPr>
        <p:spPr>
          <a:xfrm>
            <a:off x="5626740" y="3355263"/>
            <a:ext cx="694107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Ралли-спринт "</a:t>
            </a:r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Вешкелица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2023"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645823-3F3F-E5A0-0E3E-A266C73C7D03}"/>
              </a:ext>
            </a:extLst>
          </p:cNvPr>
          <p:cNvSpPr txBox="1"/>
          <p:nvPr/>
        </p:nvSpPr>
        <p:spPr>
          <a:xfrm>
            <a:off x="2652013" y="5847590"/>
            <a:ext cx="847706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«Суоярвский Плацдарм 2023».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E66BC2-F2F8-59E6-5B96-45775CFB9196}"/>
              </a:ext>
            </a:extLst>
          </p:cNvPr>
          <p:cNvSpPr txBox="1"/>
          <p:nvPr/>
        </p:nvSpPr>
        <p:spPr>
          <a:xfrm>
            <a:off x="5631612" y="5333703"/>
            <a:ext cx="694107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dirty="0" smtClean="0"/>
              <a:t>Праздник Народного театра «Вот уж смешно» («</a:t>
            </a:r>
            <a:r>
              <a:rPr lang="ru-RU" sz="800" dirty="0" err="1" smtClean="0"/>
              <a:t>Kukastu</a:t>
            </a:r>
            <a:r>
              <a:rPr lang="ru-RU" sz="800" dirty="0" smtClean="0"/>
              <a:t> </a:t>
            </a:r>
            <a:r>
              <a:rPr lang="ru-RU" sz="800" dirty="0" err="1" smtClean="0"/>
              <a:t>kummua</a:t>
            </a:r>
            <a:r>
              <a:rPr lang="ru-RU" sz="800" dirty="0" smtClean="0"/>
              <a:t>») </a:t>
            </a:r>
            <a:endParaRPr lang="ru-RU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47C672-4E28-C96F-D4F6-4966E6FCADA2}"/>
              </a:ext>
            </a:extLst>
          </p:cNvPr>
          <p:cNvSpPr txBox="1"/>
          <p:nvPr/>
        </p:nvSpPr>
        <p:spPr>
          <a:xfrm>
            <a:off x="7051059" y="4675948"/>
            <a:ext cx="23931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15D8FF0-312F-0364-2E0C-35B630F22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841" y="3971925"/>
            <a:ext cx="1713410" cy="2171700"/>
          </a:xfrm>
          <a:custGeom>
            <a:avLst/>
            <a:gdLst>
              <a:gd name="connsiteX0" fmla="*/ 191757 w 1799523"/>
              <a:gd name="connsiteY0" fmla="*/ 0 h 2260800"/>
              <a:gd name="connsiteX1" fmla="*/ 1799523 w 1799523"/>
              <a:gd name="connsiteY1" fmla="*/ 0 h 2260800"/>
              <a:gd name="connsiteX2" fmla="*/ 1799523 w 1799523"/>
              <a:gd name="connsiteY2" fmla="*/ 2260800 h 2260800"/>
              <a:gd name="connsiteX3" fmla="*/ 191757 w 1799523"/>
              <a:gd name="connsiteY3" fmla="*/ 2260800 h 2260800"/>
              <a:gd name="connsiteX4" fmla="*/ 0 w 1799523"/>
              <a:gd name="connsiteY4" fmla="*/ 2069043 h 2260800"/>
              <a:gd name="connsiteX5" fmla="*/ 0 w 1799523"/>
              <a:gd name="connsiteY5" fmla="*/ 191757 h 2260800"/>
              <a:gd name="connsiteX6" fmla="*/ 191757 w 1799523"/>
              <a:gd name="connsiteY6" fmla="*/ 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3" h="2260800">
                <a:moveTo>
                  <a:pt x="191757" y="0"/>
                </a:moveTo>
                <a:lnTo>
                  <a:pt x="1799523" y="0"/>
                </a:lnTo>
                <a:lnTo>
                  <a:pt x="1799523" y="2260800"/>
                </a:lnTo>
                <a:lnTo>
                  <a:pt x="191757" y="2260800"/>
                </a:lnTo>
                <a:cubicBezTo>
                  <a:pt x="85853" y="2260800"/>
                  <a:pt x="0" y="2174947"/>
                  <a:pt x="0" y="2069043"/>
                </a:cubicBezTo>
                <a:lnTo>
                  <a:pt x="0" y="191757"/>
                </a:lnTo>
                <a:cubicBezTo>
                  <a:pt x="0" y="85853"/>
                  <a:pt x="85853" y="0"/>
                  <a:pt x="191757" y="0"/>
                </a:cubicBezTo>
                <a:close/>
              </a:path>
            </a:pathLst>
          </a:cu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C8C9908-DDBB-95F1-4E8D-02ADC5F4B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325" y="1525350"/>
            <a:ext cx="1695600" cy="2260800"/>
          </a:xfrm>
          <a:custGeom>
            <a:avLst/>
            <a:gdLst>
              <a:gd name="connsiteX0" fmla="*/ 191757 w 1799523"/>
              <a:gd name="connsiteY0" fmla="*/ 0 h 2260800"/>
              <a:gd name="connsiteX1" fmla="*/ 1799523 w 1799523"/>
              <a:gd name="connsiteY1" fmla="*/ 0 h 2260800"/>
              <a:gd name="connsiteX2" fmla="*/ 1799523 w 1799523"/>
              <a:gd name="connsiteY2" fmla="*/ 2260800 h 2260800"/>
              <a:gd name="connsiteX3" fmla="*/ 191757 w 1799523"/>
              <a:gd name="connsiteY3" fmla="*/ 2260800 h 2260800"/>
              <a:gd name="connsiteX4" fmla="*/ 0 w 1799523"/>
              <a:gd name="connsiteY4" fmla="*/ 2069043 h 2260800"/>
              <a:gd name="connsiteX5" fmla="*/ 0 w 1799523"/>
              <a:gd name="connsiteY5" fmla="*/ 191757 h 2260800"/>
              <a:gd name="connsiteX6" fmla="*/ 191757 w 1799523"/>
              <a:gd name="connsiteY6" fmla="*/ 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3" h="2260800">
                <a:moveTo>
                  <a:pt x="191757" y="0"/>
                </a:moveTo>
                <a:lnTo>
                  <a:pt x="1799523" y="0"/>
                </a:lnTo>
                <a:lnTo>
                  <a:pt x="1799523" y="2260800"/>
                </a:lnTo>
                <a:lnTo>
                  <a:pt x="191757" y="2260800"/>
                </a:lnTo>
                <a:cubicBezTo>
                  <a:pt x="85853" y="2260800"/>
                  <a:pt x="0" y="2174947"/>
                  <a:pt x="0" y="2069043"/>
                </a:cubicBezTo>
                <a:lnTo>
                  <a:pt x="0" y="191757"/>
                </a:lnTo>
                <a:cubicBezTo>
                  <a:pt x="0" y="85853"/>
                  <a:pt x="85853" y="0"/>
                  <a:pt x="191757" y="0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3DD2700-A571-94E3-0A7B-00460B7B1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21" y="1525351"/>
            <a:ext cx="1676760" cy="2260800"/>
          </a:xfrm>
          <a:custGeom>
            <a:avLst/>
            <a:gdLst>
              <a:gd name="connsiteX0" fmla="*/ 191757 w 1799523"/>
              <a:gd name="connsiteY0" fmla="*/ 0 h 2260800"/>
              <a:gd name="connsiteX1" fmla="*/ 1799523 w 1799523"/>
              <a:gd name="connsiteY1" fmla="*/ 0 h 2260800"/>
              <a:gd name="connsiteX2" fmla="*/ 1799523 w 1799523"/>
              <a:gd name="connsiteY2" fmla="*/ 2260800 h 2260800"/>
              <a:gd name="connsiteX3" fmla="*/ 191757 w 1799523"/>
              <a:gd name="connsiteY3" fmla="*/ 2260800 h 2260800"/>
              <a:gd name="connsiteX4" fmla="*/ 0 w 1799523"/>
              <a:gd name="connsiteY4" fmla="*/ 2069043 h 2260800"/>
              <a:gd name="connsiteX5" fmla="*/ 0 w 1799523"/>
              <a:gd name="connsiteY5" fmla="*/ 191757 h 2260800"/>
              <a:gd name="connsiteX6" fmla="*/ 191757 w 1799523"/>
              <a:gd name="connsiteY6" fmla="*/ 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3" h="2260800">
                <a:moveTo>
                  <a:pt x="191757" y="0"/>
                </a:moveTo>
                <a:lnTo>
                  <a:pt x="1799523" y="0"/>
                </a:lnTo>
                <a:lnTo>
                  <a:pt x="1799523" y="2260800"/>
                </a:lnTo>
                <a:lnTo>
                  <a:pt x="191757" y="2260800"/>
                </a:lnTo>
                <a:cubicBezTo>
                  <a:pt x="85853" y="2260800"/>
                  <a:pt x="0" y="2174947"/>
                  <a:pt x="0" y="2069043"/>
                </a:cubicBezTo>
                <a:lnTo>
                  <a:pt x="0" y="191757"/>
                </a:lnTo>
                <a:cubicBezTo>
                  <a:pt x="0" y="85853"/>
                  <a:pt x="85853" y="0"/>
                  <a:pt x="191757" y="0"/>
                </a:cubicBezTo>
                <a:close/>
              </a:path>
            </a:pathLst>
          </a:cu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236D0B3-AA91-ED0A-8E6B-57CCBF4D9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43" y="3933825"/>
            <a:ext cx="1725858" cy="2286000"/>
          </a:xfrm>
          <a:custGeom>
            <a:avLst/>
            <a:gdLst>
              <a:gd name="connsiteX0" fmla="*/ 191757 w 1799523"/>
              <a:gd name="connsiteY0" fmla="*/ 0 h 2260800"/>
              <a:gd name="connsiteX1" fmla="*/ 1799523 w 1799523"/>
              <a:gd name="connsiteY1" fmla="*/ 0 h 2260800"/>
              <a:gd name="connsiteX2" fmla="*/ 1799523 w 1799523"/>
              <a:gd name="connsiteY2" fmla="*/ 2260800 h 2260800"/>
              <a:gd name="connsiteX3" fmla="*/ 191757 w 1799523"/>
              <a:gd name="connsiteY3" fmla="*/ 2260800 h 2260800"/>
              <a:gd name="connsiteX4" fmla="*/ 0 w 1799523"/>
              <a:gd name="connsiteY4" fmla="*/ 2069043 h 2260800"/>
              <a:gd name="connsiteX5" fmla="*/ 0 w 1799523"/>
              <a:gd name="connsiteY5" fmla="*/ 191757 h 2260800"/>
              <a:gd name="connsiteX6" fmla="*/ 191757 w 1799523"/>
              <a:gd name="connsiteY6" fmla="*/ 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3" h="2260800">
                <a:moveTo>
                  <a:pt x="191757" y="0"/>
                </a:moveTo>
                <a:lnTo>
                  <a:pt x="1799523" y="0"/>
                </a:lnTo>
                <a:lnTo>
                  <a:pt x="1799523" y="2260800"/>
                </a:lnTo>
                <a:lnTo>
                  <a:pt x="191757" y="2260800"/>
                </a:lnTo>
                <a:cubicBezTo>
                  <a:pt x="85853" y="2260800"/>
                  <a:pt x="0" y="2174947"/>
                  <a:pt x="0" y="2069043"/>
                </a:cubicBezTo>
                <a:lnTo>
                  <a:pt x="0" y="191757"/>
                </a:lnTo>
                <a:cubicBezTo>
                  <a:pt x="0" y="85853"/>
                  <a:pt x="85853" y="0"/>
                  <a:pt x="191757" y="0"/>
                </a:cubicBezTo>
                <a:close/>
              </a:path>
            </a:pathLst>
          </a:cu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F06D10A-91DC-D26F-7FCC-5E23D5A2F0C9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*Юбилейные даты 2022 года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СУОЯРВСКОГО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27120</TotalTime>
  <Words>1416</Words>
  <Application>Microsoft Office PowerPoint</Application>
  <PresentationFormat>Лист A4 (210x297 мм)</PresentationFormat>
  <Paragraphs>448</Paragraphs>
  <Slides>16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user</cp:lastModifiedBy>
  <cp:revision>400</cp:revision>
  <dcterms:created xsi:type="dcterms:W3CDTF">2023-11-22T14:19:10Z</dcterms:created>
  <dcterms:modified xsi:type="dcterms:W3CDTF">2024-05-29T09:17:57Z</dcterms:modified>
</cp:coreProperties>
</file>