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304" r:id="rId3"/>
    <p:sldId id="305" r:id="rId4"/>
    <p:sldId id="259" r:id="rId5"/>
    <p:sldId id="299" r:id="rId6"/>
    <p:sldId id="301" r:id="rId7"/>
    <p:sldId id="300" r:id="rId8"/>
    <p:sldId id="263" r:id="rId9"/>
    <p:sldId id="303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79" r:id="rId18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4C5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7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5"/>
      <c:hPercent val="5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9206349206349323E-2"/>
          <c:y val="0.25890736342042758"/>
          <c:w val="0.91269841269843333"/>
          <c:h val="0.66508313539192399"/>
        </c:manualLayout>
      </c:layout>
      <c:pie3DChart>
        <c:varyColors val="1"/>
        <c:ser>
          <c:idx val="0"/>
          <c:order val="0"/>
          <c:tx>
            <c:strRef>
              <c:f>Sheet1!$B$2:$C$2</c:f>
              <c:strCache>
                <c:ptCount val="2"/>
                <c:pt idx="0">
                  <c:v>135,5</c:v>
                </c:pt>
                <c:pt idx="1">
                  <c:v>296,9</c:v>
                </c:pt>
              </c:strCache>
            </c:strRef>
          </c:tx>
          <c:explosion val="3"/>
          <c:dLbls>
            <c:delete val="1"/>
          </c:dLbls>
          <c:cat>
            <c:strRef>
              <c:f>Sheet1!$B$1:$C$1</c:f>
              <c:strCache>
                <c:ptCount val="2"/>
                <c:pt idx="0">
                  <c:v>собственные</c:v>
                </c:pt>
                <c:pt idx="1">
                  <c:v>безвозмездные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135.5</c:v>
                </c:pt>
                <c:pt idx="1">
                  <c:v>296.89999999999998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54"/>
      <c:rotY val="20"/>
      <c:depthPercent val="100"/>
      <c:rAngAx val="1"/>
    </c:view3D>
    <c:floor>
      <c:thickness val="0"/>
      <c:spPr>
        <a:solidFill>
          <a:schemeClr val="tx2">
            <a:lumMod val="25000"/>
          </a:schemeClr>
        </a:solidFill>
      </c:spPr>
    </c:floor>
    <c:sideWall>
      <c:thickness val="0"/>
      <c:spPr>
        <a:solidFill>
          <a:schemeClr val="accent4">
            <a:lumMod val="50000"/>
          </a:schemeClr>
        </a:solidFill>
      </c:spPr>
    </c:sideWall>
    <c:backWall>
      <c:thickness val="0"/>
      <c:spPr>
        <a:solidFill>
          <a:schemeClr val="accent4">
            <a:lumMod val="50000"/>
          </a:schemeClr>
        </a:solidFill>
      </c:spPr>
    </c:backWall>
    <c:plotArea>
      <c:layout>
        <c:manualLayout>
          <c:layoutTarget val="inner"/>
          <c:xMode val="edge"/>
          <c:yMode val="edge"/>
          <c:x val="5.2380952380952375E-2"/>
          <c:y val="2.1582733812949641E-2"/>
          <c:w val="0.93174603174603177"/>
          <c:h val="0.78050792946656256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Платные услуги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85393258426969E-2"/>
                  <c:y val="9.43396226415097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>
                    <a:latin typeface="Calibri" pitchFamily="34" charset="0"/>
                    <a:cs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Sheet1!$B$2</c:f>
              <c:numCache>
                <c:formatCode>0.00</c:formatCode>
                <c:ptCount val="1"/>
                <c:pt idx="0">
                  <c:v>17.32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Доходы от использования имущества</c:v>
                </c:pt>
              </c:strCache>
            </c:strRef>
          </c:tx>
          <c:spPr>
            <a:solidFill>
              <a:srgbClr val="009999">
                <a:lumMod val="60000"/>
                <a:lumOff val="40000"/>
              </a:srgbClr>
            </a:solidFill>
          </c:spPr>
          <c:invertIfNegative val="0"/>
          <c:dLbls>
            <c:dLbl>
              <c:idx val="0"/>
              <c:layout>
                <c:manualLayout>
                  <c:x val="1.5449438202247293E-2"/>
                  <c:y val="-4.71698113207547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>
                    <a:latin typeface="Calibri" pitchFamily="34" charset="0"/>
                    <a:cs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Sheet1!$B$3</c:f>
              <c:numCache>
                <c:formatCode>0.00</c:formatCode>
                <c:ptCount val="1"/>
                <c:pt idx="0">
                  <c:v>3.72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Доходы от продажи активов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>
                    <a:latin typeface="Calibri" pitchFamily="34" charset="0"/>
                    <a:cs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Sheet1!$B$4</c:f>
              <c:numCache>
                <c:formatCode>0.00</c:formatCode>
                <c:ptCount val="1"/>
                <c:pt idx="0">
                  <c:v>0.76</c:v>
                </c:pt>
              </c:numCache>
            </c:numRef>
          </c:val>
        </c:ser>
        <c:ser>
          <c:idx val="2"/>
          <c:order val="3"/>
          <c:tx>
            <c:strRef>
              <c:f>Sheet1!$A$5</c:f>
              <c:strCache>
                <c:ptCount val="1"/>
                <c:pt idx="0">
                  <c:v>Штрафы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>
                    <a:latin typeface="Calibri" pitchFamily="34" charset="0"/>
                    <a:cs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Sheet1!$B$5</c:f>
              <c:numCache>
                <c:formatCode>0.00</c:formatCode>
                <c:ptCount val="1"/>
                <c:pt idx="0">
                  <c:v>3.38</c:v>
                </c:pt>
              </c:numCache>
            </c:numRef>
          </c:val>
        </c:ser>
        <c:ser>
          <c:idx val="5"/>
          <c:order val="4"/>
          <c:tx>
            <c:strRef>
              <c:f>Sheet1!$A$6</c:f>
              <c:strCache>
                <c:ptCount val="1"/>
                <c:pt idx="0">
                  <c:v>Природные ресурсы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>
                    <a:latin typeface="Calibri" pitchFamily="34" charset="0"/>
                    <a:cs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Sheet1!$B$6</c:f>
              <c:numCache>
                <c:formatCode>0.00</c:formatCode>
                <c:ptCount val="1"/>
                <c:pt idx="0">
                  <c:v>0.45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220725928"/>
        <c:axId val="220726320"/>
        <c:axId val="0"/>
      </c:bar3DChart>
      <c:catAx>
        <c:axId val="2207259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20726320"/>
        <c:crosses val="autoZero"/>
        <c:auto val="1"/>
        <c:lblAlgn val="ctr"/>
        <c:lblOffset val="100"/>
        <c:noMultiLvlLbl val="0"/>
      </c:catAx>
      <c:valAx>
        <c:axId val="220726320"/>
        <c:scaling>
          <c:orientation val="minMax"/>
        </c:scaling>
        <c:delete val="0"/>
        <c:axPos val="l"/>
        <c:majorGridlines>
          <c:spPr>
            <a:ln>
              <a:solidFill>
                <a:schemeClr val="accent4">
                  <a:lumMod val="50000"/>
                </a:schemeClr>
              </a:solidFill>
            </a:ln>
          </c:spPr>
        </c:majorGridlines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2000">
                <a:solidFill>
                  <a:srgbClr val="000000"/>
                </a:solidFill>
                <a:latin typeface="Calibri" pitchFamily="34" charset="0"/>
              </a:defRPr>
            </a:pPr>
            <a:endParaRPr lang="ru-RU"/>
          </a:p>
        </c:txPr>
        <c:crossAx val="2207259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026217597098123"/>
          <c:y val="0.81310388321601168"/>
          <c:w val="0.80930748473856451"/>
          <c:h val="0.18689607784875947"/>
        </c:manualLayout>
      </c:layout>
      <c:overlay val="0"/>
      <c:txPr>
        <a:bodyPr/>
        <a:lstStyle/>
        <a:p>
          <a:pPr>
            <a:defRPr sz="1400">
              <a:solidFill>
                <a:srgbClr val="000000"/>
              </a:solidFill>
              <a:effectLst/>
              <a:latin typeface="Calibri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5"/>
      <c:hPercent val="5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2812916828019623E-2"/>
          <c:y val="0.25890739619086162"/>
          <c:w val="0.91269841269843399"/>
          <c:h val="0.66508313539192399"/>
        </c:manualLayout>
      </c:layout>
      <c:pie3DChart>
        <c:varyColors val="1"/>
        <c:ser>
          <c:idx val="0"/>
          <c:order val="0"/>
          <c:tx>
            <c:strRef>
              <c:f>Sheet1!$B$2:$C$2</c:f>
              <c:strCache>
                <c:ptCount val="2"/>
                <c:pt idx="0">
                  <c:v>138,5</c:v>
                </c:pt>
                <c:pt idx="1">
                  <c:v>295,2</c:v>
                </c:pt>
              </c:strCache>
            </c:strRef>
          </c:tx>
          <c:explosion val="3"/>
          <c:dLbls>
            <c:delete val="1"/>
          </c:dLbls>
          <c:cat>
            <c:strRef>
              <c:f>Sheet1!$B$1:$C$1</c:f>
              <c:strCache>
                <c:ptCount val="2"/>
                <c:pt idx="0">
                  <c:v>собственные</c:v>
                </c:pt>
                <c:pt idx="1">
                  <c:v>безвозмездные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138.5</c:v>
                </c:pt>
                <c:pt idx="1">
                  <c:v>295.2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5"/>
      <c:hPercent val="5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9206349206349302E-2"/>
          <c:y val="0.25890736342042758"/>
          <c:w val="0.91269841269843399"/>
          <c:h val="0.66508313539192399"/>
        </c:manualLayout>
      </c:layout>
      <c:pie3DChart>
        <c:varyColors val="1"/>
        <c:ser>
          <c:idx val="0"/>
          <c:order val="0"/>
          <c:tx>
            <c:strRef>
              <c:f>Sheet1!$B$2:$C$2</c:f>
              <c:strCache>
                <c:ptCount val="2"/>
                <c:pt idx="0">
                  <c:v>135,5</c:v>
                </c:pt>
                <c:pt idx="1">
                  <c:v>1 667,80</c:v>
                </c:pt>
              </c:strCache>
            </c:strRef>
          </c:tx>
          <c:explosion val="3"/>
          <c:dLbls>
            <c:delete val="1"/>
          </c:dLbls>
          <c:cat>
            <c:strRef>
              <c:f>Sheet1!$B$1:$C$1</c:f>
              <c:strCache>
                <c:ptCount val="2"/>
                <c:pt idx="0">
                  <c:v>собственные (налоговые и неналоговые)</c:v>
                </c:pt>
                <c:pt idx="1">
                  <c:v>безвозмездные</c:v>
                </c:pt>
              </c:strCache>
            </c:strRef>
          </c:cat>
          <c:val>
            <c:numRef>
              <c:f>Sheet1!$B$2:$C$2</c:f>
              <c:numCache>
                <c:formatCode>#,##0.00</c:formatCode>
                <c:ptCount val="2"/>
                <c:pt idx="0" formatCode="General">
                  <c:v>135.5</c:v>
                </c:pt>
                <c:pt idx="1">
                  <c:v>1667.8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5"/>
      <c:hPercent val="5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7142857142857141E-2"/>
          <c:y val="0.28027491755838208"/>
          <c:w val="0.91269841269843399"/>
          <c:h val="0.66508313539192399"/>
        </c:manualLayout>
      </c:layout>
      <c:pie3DChart>
        <c:varyColors val="1"/>
        <c:ser>
          <c:idx val="0"/>
          <c:order val="0"/>
          <c:tx>
            <c:strRef>
              <c:f>Sheet1!$B$2:$C$2</c:f>
              <c:strCache>
                <c:ptCount val="2"/>
                <c:pt idx="0">
                  <c:v>109,8</c:v>
                </c:pt>
                <c:pt idx="1">
                  <c:v>25,7</c:v>
                </c:pt>
              </c:strCache>
            </c:strRef>
          </c:tx>
          <c:explosion val="2"/>
          <c:dLbls>
            <c:delete val="1"/>
          </c:dLbls>
          <c:cat>
            <c:strRef>
              <c:f>Sheet1!$B$1:$C$1</c:f>
              <c:strCache>
                <c:ptCount val="2"/>
                <c:pt idx="0">
                  <c:v>Налоговые</c:v>
                </c:pt>
                <c:pt idx="1">
                  <c:v>Неналоговые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109.8</c:v>
                </c:pt>
                <c:pt idx="1">
                  <c:v>25.7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5"/>
      <c:hPercent val="5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9206349206349302E-2"/>
          <c:y val="0.25890736342042758"/>
          <c:w val="0.91269841269843466"/>
          <c:h val="0.66508313539192399"/>
        </c:manualLayout>
      </c:layout>
      <c:pie3DChart>
        <c:varyColors val="1"/>
        <c:ser>
          <c:idx val="0"/>
          <c:order val="0"/>
          <c:tx>
            <c:strRef>
              <c:f>Sheet1!$B$2:$C$2</c:f>
              <c:strCache>
                <c:ptCount val="2"/>
                <c:pt idx="0">
                  <c:v>112,9</c:v>
                </c:pt>
                <c:pt idx="1">
                  <c:v>25,6</c:v>
                </c:pt>
              </c:strCache>
            </c:strRef>
          </c:tx>
          <c:explosion val="3"/>
          <c:dLbls>
            <c:delete val="1"/>
          </c:dLbls>
          <c:cat>
            <c:strRef>
              <c:f>Sheet1!$B$1:$C$1</c:f>
              <c:strCache>
                <c:ptCount val="2"/>
                <c:pt idx="0">
                  <c:v>Налоговые</c:v>
                </c:pt>
                <c:pt idx="1">
                  <c:v>Неналоговые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112.9</c:v>
                </c:pt>
                <c:pt idx="1">
                  <c:v>25.6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5"/>
      <c:hPercent val="5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3781616748518911E-2"/>
          <c:y val="0.25890739619086212"/>
          <c:w val="0.91269841269843466"/>
          <c:h val="0.66508313539192399"/>
        </c:manualLayout>
      </c:layout>
      <c:pie3DChart>
        <c:varyColors val="1"/>
        <c:ser>
          <c:idx val="0"/>
          <c:order val="0"/>
          <c:tx>
            <c:strRef>
              <c:f>Sheet1!$B$2:$C$2</c:f>
              <c:strCache>
                <c:ptCount val="2"/>
                <c:pt idx="0">
                  <c:v>109,6</c:v>
                </c:pt>
                <c:pt idx="1">
                  <c:v>25,9</c:v>
                </c:pt>
              </c:strCache>
            </c:strRef>
          </c:tx>
          <c:explosion val="3"/>
          <c:dLbls>
            <c:delete val="1"/>
          </c:dLbls>
          <c:cat>
            <c:strRef>
              <c:f>Sheet1!$B$1:$C$1</c:f>
              <c:strCache>
                <c:ptCount val="2"/>
                <c:pt idx="0">
                  <c:v>Налоговоые</c:v>
                </c:pt>
                <c:pt idx="1">
                  <c:v>Ненаалоговые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109.6</c:v>
                </c:pt>
                <c:pt idx="1">
                  <c:v>25.9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9"/>
      <c:hPercent val="38"/>
      <c:rotY val="44"/>
      <c:depthPercent val="100"/>
      <c:rAngAx val="1"/>
    </c:view3D>
    <c:floor>
      <c:thickness val="0"/>
      <c:spPr>
        <a:solidFill>
          <a:srgbClr val="009999">
            <a:lumMod val="75000"/>
          </a:srgbClr>
        </a:solidFill>
      </c:spPr>
    </c:floor>
    <c:sideWall>
      <c:thickness val="0"/>
      <c:spPr>
        <a:solidFill>
          <a:schemeClr val="accent4">
            <a:lumMod val="50000"/>
          </a:schemeClr>
        </a:solidFill>
      </c:spPr>
    </c:sideWall>
    <c:backWall>
      <c:thickness val="0"/>
      <c:spPr>
        <a:solidFill>
          <a:schemeClr val="accent4">
            <a:lumMod val="50000"/>
          </a:schemeClr>
        </a:solidFill>
      </c:spPr>
    </c:backWall>
    <c:plotArea>
      <c:layout>
        <c:manualLayout>
          <c:layoutTarget val="inner"/>
          <c:xMode val="edge"/>
          <c:yMode val="edge"/>
          <c:x val="6.4010992656817436E-2"/>
          <c:y val="2.6036683210807182E-2"/>
          <c:w val="0.91521332831990942"/>
          <c:h val="0.8824663208568013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5280898876404639E-2"/>
                  <c:y val="-1.895734597156398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104,8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6685393258427219E-2"/>
                  <c:y val="-9.47867298578202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8483146067415683E-2"/>
                  <c:y val="1.4218009478673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>
                    <a:latin typeface="Calibri" pitchFamily="34" charset="0"/>
                    <a:cs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Sheet1!$B$1:$D$1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Sheet1!$B$2:$D$2</c:f>
              <c:numCache>
                <c:formatCode>0.0</c:formatCode>
                <c:ptCount val="3"/>
                <c:pt idx="0">
                  <c:v>104.8</c:v>
                </c:pt>
                <c:pt idx="1">
                  <c:v>104.9</c:v>
                </c:pt>
                <c:pt idx="2">
                  <c:v>108.1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налог на совокупный доход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2.6685393258427004E-2"/>
                  <c:y val="-3.0805687203791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2303370786517266E-2"/>
                  <c:y val="-4.02843601895734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6685393258427219E-2"/>
                  <c:y val="-3.7914691943127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Calibri" pitchFamily="34" charset="0"/>
                    <a:cs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Sheet1!$B$1:$D$1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Sheet1!$B$3:$D$3</c:f>
              <c:numCache>
                <c:formatCode>0.0</c:formatCode>
                <c:ptCount val="3"/>
                <c:pt idx="0">
                  <c:v>2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</c:ser>
        <c:ser>
          <c:idx val="4"/>
          <c:order val="2"/>
          <c:tx>
            <c:strRef>
              <c:f>Sheet1!$A$4</c:f>
              <c:strCache>
                <c:ptCount val="1"/>
                <c:pt idx="0">
                  <c:v>госпошлина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2.6685282668318187E-2"/>
                  <c:y val="-2.84360189573459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9494382022471937E-2"/>
                  <c:y val="-4.26540284360189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0898765814385585E-2"/>
                  <c:y val="-2.6066350710900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Calibri" pitchFamily="34" charset="0"/>
                    <a:cs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Sheet1!$B$1:$D$1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Sheet1!$B$4:$D$4</c:f>
              <c:numCache>
                <c:formatCode>0.0</c:formatCode>
                <c:ptCount val="3"/>
                <c:pt idx="0">
                  <c:v>2.9</c:v>
                </c:pt>
                <c:pt idx="1">
                  <c:v>2.9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220722400"/>
        <c:axId val="220722792"/>
        <c:axId val="0"/>
      </c:bar3DChart>
      <c:catAx>
        <c:axId val="220722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pPr>
            <a:endParaRPr lang="ru-RU"/>
          </a:p>
        </c:txPr>
        <c:crossAx val="2207227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0722792"/>
        <c:scaling>
          <c:orientation val="minMax"/>
        </c:scaling>
        <c:delete val="0"/>
        <c:axPos val="l"/>
        <c:majorGridlines>
          <c:spPr>
            <a:ln>
              <a:solidFill>
                <a:srgbClr val="009999"/>
              </a:solidFill>
            </a:ln>
          </c:spPr>
        </c:majorGridlines>
        <c:numFmt formatCode="0" sourceLinked="0"/>
        <c:majorTickMark val="out"/>
        <c:minorTickMark val="none"/>
        <c:tickLblPos val="nextTo"/>
        <c:spPr>
          <a:ln>
            <a:solidFill>
              <a:schemeClr val="accent1"/>
            </a:solidFill>
          </a:ln>
        </c:spPr>
        <c:txPr>
          <a:bodyPr rot="0" vert="horz"/>
          <a:lstStyle/>
          <a:p>
            <a:pPr>
              <a:defRPr sz="1600">
                <a:solidFill>
                  <a:srgbClr val="000000"/>
                </a:solidFill>
                <a:latin typeface="Calibri" pitchFamily="34" charset="0"/>
              </a:defRPr>
            </a:pPr>
            <a:endParaRPr lang="ru-RU"/>
          </a:p>
        </c:txPr>
        <c:crossAx val="220722400"/>
        <c:crosses val="autoZero"/>
        <c:crossBetween val="between"/>
        <c:majorUnit val="50"/>
      </c:valAx>
    </c:plotArea>
    <c:legend>
      <c:legendPos val="b"/>
      <c:layout>
        <c:manualLayout>
          <c:xMode val="edge"/>
          <c:yMode val="edge"/>
          <c:x val="0.17632855366763364"/>
          <c:y val="0.86363642663480089"/>
          <c:w val="0.66507962487835715"/>
          <c:h val="5.7172631264694122E-2"/>
        </c:manualLayout>
      </c:layout>
      <c:overlay val="0"/>
      <c:txPr>
        <a:bodyPr/>
        <a:lstStyle/>
        <a:p>
          <a:pPr algn="just">
            <a:defRPr sz="1500">
              <a:solidFill>
                <a:srgbClr val="000000"/>
              </a:solidFill>
              <a:latin typeface="Calibri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54"/>
      <c:rotY val="20"/>
      <c:depthPercent val="100"/>
      <c:rAngAx val="1"/>
    </c:view3D>
    <c:floor>
      <c:thickness val="0"/>
      <c:spPr>
        <a:solidFill>
          <a:schemeClr val="tx2">
            <a:lumMod val="25000"/>
          </a:schemeClr>
        </a:solidFill>
      </c:spPr>
    </c:floor>
    <c:sideWall>
      <c:thickness val="0"/>
      <c:spPr>
        <a:solidFill>
          <a:schemeClr val="accent4">
            <a:lumMod val="50000"/>
          </a:schemeClr>
        </a:solidFill>
      </c:spPr>
    </c:sideWall>
    <c:backWall>
      <c:thickness val="0"/>
      <c:spPr>
        <a:solidFill>
          <a:schemeClr val="accent4">
            <a:lumMod val="50000"/>
          </a:schemeClr>
        </a:solidFill>
      </c:spPr>
    </c:backWall>
    <c:plotArea>
      <c:layout>
        <c:manualLayout>
          <c:layoutTarget val="inner"/>
          <c:xMode val="edge"/>
          <c:yMode val="edge"/>
          <c:x val="5.2380952380952375E-2"/>
          <c:y val="2.1582733812949641E-2"/>
          <c:w val="0.93174603174603177"/>
          <c:h val="0.78050792946656256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Платные услуги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85393258426969E-2"/>
                  <c:y val="-7.07547169811321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>
                    <a:latin typeface="Calibri" pitchFamily="34" charset="0"/>
                    <a:cs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Sheet1!$B$2</c:f>
              <c:numCache>
                <c:formatCode>0.00</c:formatCode>
                <c:ptCount val="1"/>
                <c:pt idx="0">
                  <c:v>17.32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Доходы от использования имущества</c:v>
                </c:pt>
              </c:strCache>
            </c:strRef>
          </c:tx>
          <c:spPr>
            <a:solidFill>
              <a:srgbClr val="009999">
                <a:lumMod val="60000"/>
                <a:lumOff val="40000"/>
              </a:srgbClr>
            </a:solidFill>
          </c:spPr>
          <c:invertIfNegative val="0"/>
          <c:dLbls>
            <c:dLbl>
              <c:idx val="0"/>
              <c:layout>
                <c:manualLayout>
                  <c:x val="1.5449438202247204E-2"/>
                  <c:y val="-4.71698113207547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>
                    <a:latin typeface="Calibri" pitchFamily="34" charset="0"/>
                    <a:cs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Sheet1!$B$3</c:f>
              <c:numCache>
                <c:formatCode>0.00</c:formatCode>
                <c:ptCount val="1"/>
                <c:pt idx="0">
                  <c:v>3.97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Доходы от продажи активов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1.6853932584269662E-2"/>
                  <c:y val="-7.0754716981132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>
                    <a:latin typeface="Calibri" pitchFamily="34" charset="0"/>
                    <a:cs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Sheet1!$B$4</c:f>
              <c:numCache>
                <c:formatCode>0.00</c:formatCode>
                <c:ptCount val="1"/>
                <c:pt idx="0">
                  <c:v>0.76</c:v>
                </c:pt>
              </c:numCache>
            </c:numRef>
          </c:val>
        </c:ser>
        <c:ser>
          <c:idx val="2"/>
          <c:order val="3"/>
          <c:tx>
            <c:strRef>
              <c:f>Sheet1!$A$5</c:f>
              <c:strCache>
                <c:ptCount val="1"/>
                <c:pt idx="0">
                  <c:v>Штрафы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1.5449438202247149E-2"/>
                  <c:y val="-7.0754716981132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>
                    <a:latin typeface="Calibri" pitchFamily="34" charset="0"/>
                    <a:cs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Sheet1!$B$5</c:f>
              <c:numCache>
                <c:formatCode>0.00</c:formatCode>
                <c:ptCount val="1"/>
                <c:pt idx="0">
                  <c:v>3.38</c:v>
                </c:pt>
              </c:numCache>
            </c:numRef>
          </c:val>
        </c:ser>
        <c:ser>
          <c:idx val="5"/>
          <c:order val="4"/>
          <c:tx>
            <c:strRef>
              <c:f>Sheet1!$A$6</c:f>
              <c:strCache>
                <c:ptCount val="1"/>
                <c:pt idx="0">
                  <c:v>Природные ресурсы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1.4044943820224701E-2"/>
                  <c:y val="-9.43396226415094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>
                    <a:latin typeface="Calibri" pitchFamily="34" charset="0"/>
                    <a:cs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Sheet1!$B$6</c:f>
              <c:numCache>
                <c:formatCode>0.00</c:formatCode>
                <c:ptCount val="1"/>
                <c:pt idx="0">
                  <c:v>0.45</c:v>
                </c:pt>
              </c:numCache>
            </c:numRef>
          </c:val>
        </c:ser>
        <c:ser>
          <c:idx val="4"/>
          <c:order val="5"/>
          <c:tx>
            <c:strRef>
              <c:f>Sheet1!$A$7</c:f>
              <c:strCache>
                <c:ptCount val="1"/>
                <c:pt idx="0">
                  <c:v>Прочие неналоговые доходы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1.404494382022470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>
                    <a:latin typeface="Calibri" pitchFamily="34" charset="0"/>
                    <a:cs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Sheet1!$B$7</c:f>
              <c:numCache>
                <c:formatCode>0.00</c:formatCode>
                <c:ptCount val="1"/>
                <c:pt idx="0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220723576"/>
        <c:axId val="220723968"/>
        <c:axId val="0"/>
      </c:bar3DChart>
      <c:catAx>
        <c:axId val="220723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20723968"/>
        <c:crosses val="autoZero"/>
        <c:auto val="1"/>
        <c:lblAlgn val="ctr"/>
        <c:lblOffset val="100"/>
        <c:noMultiLvlLbl val="0"/>
      </c:catAx>
      <c:valAx>
        <c:axId val="220723968"/>
        <c:scaling>
          <c:orientation val="minMax"/>
        </c:scaling>
        <c:delete val="0"/>
        <c:axPos val="l"/>
        <c:majorGridlines>
          <c:spPr>
            <a:ln>
              <a:solidFill>
                <a:srgbClr val="009999"/>
              </a:solidFill>
            </a:ln>
          </c:spPr>
        </c:majorGridlines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2000">
                <a:solidFill>
                  <a:srgbClr val="000000"/>
                </a:solidFill>
                <a:latin typeface="Calibri" pitchFamily="34" charset="0"/>
              </a:defRPr>
            </a:pPr>
            <a:endParaRPr lang="ru-RU"/>
          </a:p>
        </c:txPr>
        <c:crossAx val="2207235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026217597098123"/>
          <c:y val="0.81310388321601168"/>
          <c:w val="0.81773445103069975"/>
          <c:h val="0.18689607784875947"/>
        </c:manualLayout>
      </c:layout>
      <c:overlay val="0"/>
      <c:txPr>
        <a:bodyPr/>
        <a:lstStyle/>
        <a:p>
          <a:pPr>
            <a:defRPr sz="1400">
              <a:solidFill>
                <a:srgbClr val="000000"/>
              </a:solidFill>
              <a:effectLst/>
              <a:latin typeface="Calibri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54"/>
      <c:rotY val="20"/>
      <c:depthPercent val="100"/>
      <c:rAngAx val="1"/>
    </c:view3D>
    <c:floor>
      <c:thickness val="0"/>
      <c:spPr>
        <a:solidFill>
          <a:schemeClr val="tx2">
            <a:lumMod val="25000"/>
          </a:schemeClr>
        </a:solidFill>
      </c:spPr>
    </c:floor>
    <c:sideWall>
      <c:thickness val="0"/>
      <c:spPr>
        <a:solidFill>
          <a:schemeClr val="accent4">
            <a:lumMod val="50000"/>
          </a:schemeClr>
        </a:solidFill>
      </c:spPr>
    </c:sideWall>
    <c:backWall>
      <c:thickness val="0"/>
      <c:spPr>
        <a:solidFill>
          <a:schemeClr val="accent4">
            <a:lumMod val="50000"/>
          </a:schemeClr>
        </a:solidFill>
      </c:spPr>
    </c:backWall>
    <c:plotArea>
      <c:layout>
        <c:manualLayout>
          <c:layoutTarget val="inner"/>
          <c:xMode val="edge"/>
          <c:yMode val="edge"/>
          <c:x val="5.2380952380952375E-2"/>
          <c:y val="2.1582733812949641E-2"/>
          <c:w val="0.93174603174603177"/>
          <c:h val="0.78050792946656256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Платные услуги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85393258426969E-2"/>
                  <c:y val="-2.35849056603774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>
                    <a:latin typeface="Calibri" pitchFamily="34" charset="0"/>
                    <a:cs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Sheet1!$B$2</c:f>
              <c:numCache>
                <c:formatCode>0.00</c:formatCode>
                <c:ptCount val="1"/>
                <c:pt idx="0">
                  <c:v>17.32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Доходы от использования имущества</c:v>
                </c:pt>
              </c:strCache>
            </c:strRef>
          </c:tx>
          <c:spPr>
            <a:solidFill>
              <a:srgbClr val="009999">
                <a:lumMod val="60000"/>
                <a:lumOff val="40000"/>
              </a:srgbClr>
            </a:solidFill>
          </c:spPr>
          <c:invertIfNegative val="0"/>
          <c:dLbls>
            <c:dLbl>
              <c:idx val="0"/>
              <c:layout>
                <c:manualLayout>
                  <c:x val="1.5449438202247293E-2"/>
                  <c:y val="-4.71698113207547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>
                    <a:latin typeface="Calibri" pitchFamily="34" charset="0"/>
                    <a:cs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Sheet1!$B$3</c:f>
              <c:numCache>
                <c:formatCode>0.00</c:formatCode>
                <c:ptCount val="1"/>
                <c:pt idx="0">
                  <c:v>3.82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Доходы от продажи активов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>
                    <a:latin typeface="Calibri" pitchFamily="34" charset="0"/>
                    <a:cs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Sheet1!$B$4</c:f>
              <c:numCache>
                <c:formatCode>0.00</c:formatCode>
                <c:ptCount val="1"/>
                <c:pt idx="0">
                  <c:v>0.76</c:v>
                </c:pt>
              </c:numCache>
            </c:numRef>
          </c:val>
        </c:ser>
        <c:ser>
          <c:idx val="2"/>
          <c:order val="3"/>
          <c:tx>
            <c:strRef>
              <c:f>Sheet1!$A$5</c:f>
              <c:strCache>
                <c:ptCount val="1"/>
                <c:pt idx="0">
                  <c:v>Штрафы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>
                    <a:latin typeface="Calibri" pitchFamily="34" charset="0"/>
                    <a:cs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Sheet1!$B$5</c:f>
              <c:numCache>
                <c:formatCode>0.00</c:formatCode>
                <c:ptCount val="1"/>
                <c:pt idx="0">
                  <c:v>3.38</c:v>
                </c:pt>
              </c:numCache>
            </c:numRef>
          </c:val>
        </c:ser>
        <c:ser>
          <c:idx val="5"/>
          <c:order val="4"/>
          <c:tx>
            <c:strRef>
              <c:f>Sheet1!$A$6</c:f>
              <c:strCache>
                <c:ptCount val="1"/>
                <c:pt idx="0">
                  <c:v>Природные ресурсы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>
                    <a:latin typeface="Calibri" pitchFamily="34" charset="0"/>
                    <a:cs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Sheet1!$B$6</c:f>
              <c:numCache>
                <c:formatCode>0.00</c:formatCode>
                <c:ptCount val="1"/>
                <c:pt idx="0">
                  <c:v>0.45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220724752"/>
        <c:axId val="220725144"/>
        <c:axId val="0"/>
      </c:bar3DChart>
      <c:catAx>
        <c:axId val="2207247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20725144"/>
        <c:crosses val="autoZero"/>
        <c:auto val="1"/>
        <c:lblAlgn val="ctr"/>
        <c:lblOffset val="100"/>
        <c:noMultiLvlLbl val="0"/>
      </c:catAx>
      <c:valAx>
        <c:axId val="220725144"/>
        <c:scaling>
          <c:orientation val="minMax"/>
        </c:scaling>
        <c:delete val="0"/>
        <c:axPos val="l"/>
        <c:majorGridlines>
          <c:spPr>
            <a:ln>
              <a:solidFill>
                <a:srgbClr val="009999"/>
              </a:solidFill>
            </a:ln>
          </c:spPr>
        </c:majorGridlines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2000">
                <a:solidFill>
                  <a:srgbClr val="000000"/>
                </a:solidFill>
                <a:latin typeface="Calibri" pitchFamily="34" charset="0"/>
              </a:defRPr>
            </a:pPr>
            <a:endParaRPr lang="ru-RU"/>
          </a:p>
        </c:txPr>
        <c:crossAx val="2207247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026217597098123"/>
          <c:y val="0.81310388321601168"/>
          <c:w val="0.81773445103069975"/>
          <c:h val="0.18689607784875947"/>
        </c:manualLayout>
      </c:layout>
      <c:overlay val="0"/>
      <c:txPr>
        <a:bodyPr/>
        <a:lstStyle/>
        <a:p>
          <a:pPr>
            <a:defRPr sz="1400">
              <a:solidFill>
                <a:srgbClr val="000000"/>
              </a:solidFill>
              <a:effectLst/>
              <a:latin typeface="Calibri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0.09524</cdr:x>
      <cdr:y>0.43464</cdr:y>
    </cdr:from>
    <cdr:to>
      <cdr:x>0.47034</cdr:x>
      <cdr:y>0.64695</cdr:y>
    </cdr:to>
    <cdr:sp macro="" textlink="">
      <cdr:nvSpPr>
        <cdr:cNvPr id="2" name="TextBox 14"/>
        <cdr:cNvSpPr txBox="1"/>
      </cdr:nvSpPr>
      <cdr:spPr>
        <a:xfrm xmlns:a="http://schemas.openxmlformats.org/drawingml/2006/main">
          <a:off x="457201" y="1291663"/>
          <a:ext cx="1800714" cy="63094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9pPr>
        </a:lstStyle>
        <a:p xmlns:a="http://schemas.openxmlformats.org/drawingml/2006/main">
          <a:pPr algn="r"/>
          <a:r>
            <a:rPr lang="ru-RU" sz="1500" dirty="0" smtClean="0">
              <a:effectLst/>
              <a:latin typeface="Calibri" pitchFamily="34" charset="0"/>
            </a:rPr>
            <a:t>Безвозмездные</a:t>
          </a:r>
        </a:p>
        <a:p xmlns:a="http://schemas.openxmlformats.org/drawingml/2006/main">
          <a:pPr algn="r"/>
          <a:r>
            <a:rPr lang="ru-RU" sz="2000" b="1" dirty="0" smtClean="0">
              <a:effectLst/>
              <a:latin typeface="Calibri" pitchFamily="34" charset="0"/>
              <a:cs typeface="Tahoma" pitchFamily="34" charset="0"/>
            </a:rPr>
            <a:t>296,9</a:t>
          </a:r>
          <a:endParaRPr lang="ru-RU" sz="2000" b="1" dirty="0">
            <a:effectLst/>
            <a:latin typeface="Calibri" pitchFamily="34" charset="0"/>
            <a:cs typeface="Tahoma" pitchFamily="34" charset="0"/>
          </a:endParaRPr>
        </a:p>
      </cdr:txBody>
    </cdr:sp>
  </cdr:relSizeAnchor>
  <cdr:relSizeAnchor xmlns:cdr="http://schemas.openxmlformats.org/drawingml/2006/chartDrawing">
    <cdr:from>
      <cdr:x>0.5873</cdr:x>
      <cdr:y>0.35897</cdr:y>
    </cdr:from>
    <cdr:to>
      <cdr:x>0.90476</cdr:x>
      <cdr:y>0.72663</cdr:y>
    </cdr:to>
    <cdr:sp macro="" textlink="">
      <cdr:nvSpPr>
        <cdr:cNvPr id="3" name="TextBox 15"/>
        <cdr:cNvSpPr txBox="1"/>
      </cdr:nvSpPr>
      <cdr:spPr>
        <a:xfrm xmlns:a="http://schemas.openxmlformats.org/drawingml/2006/main">
          <a:off x="2819392" y="1066787"/>
          <a:ext cx="1523999" cy="109260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9pPr>
        </a:lstStyle>
        <a:p xmlns:a="http://schemas.openxmlformats.org/drawingml/2006/main">
          <a:pPr algn="l"/>
          <a:r>
            <a:rPr lang="ru-RU" sz="1500" dirty="0" smtClean="0">
              <a:effectLst/>
              <a:latin typeface="Calibri" pitchFamily="34" charset="0"/>
            </a:rPr>
            <a:t>Собственные (налоговые и неналоговые)</a:t>
          </a:r>
        </a:p>
        <a:p xmlns:a="http://schemas.openxmlformats.org/drawingml/2006/main">
          <a:pPr algn="l"/>
          <a:r>
            <a:rPr lang="ru-RU" sz="2000" b="1" dirty="0" smtClean="0">
              <a:latin typeface="Calibri" pitchFamily="34" charset="0"/>
            </a:rPr>
            <a:t>135,5</a:t>
          </a:r>
        </a:p>
      </cdr:txBody>
    </cdr:sp>
  </cdr:relSizeAnchor>
  <cdr:relSizeAnchor xmlns:cdr="http://schemas.openxmlformats.org/drawingml/2006/chartDrawing">
    <cdr:from>
      <cdr:x>0.21884</cdr:x>
      <cdr:y>0.07633</cdr:y>
    </cdr:from>
    <cdr:to>
      <cdr:x>0.79562</cdr:x>
      <cdr:y>0.23686</cdr:y>
    </cdr:to>
    <cdr:sp macro="" textlink="">
      <cdr:nvSpPr>
        <cdr:cNvPr id="4" name="TextBox 16"/>
        <cdr:cNvSpPr txBox="1"/>
      </cdr:nvSpPr>
      <cdr:spPr>
        <a:xfrm xmlns:a="http://schemas.openxmlformats.org/drawingml/2006/main">
          <a:off x="1050563" y="226837"/>
          <a:ext cx="2768890" cy="477054"/>
        </a:xfrm>
        <a:prstGeom xmlns:a="http://schemas.openxmlformats.org/drawingml/2006/main" prst="rect">
          <a:avLst/>
        </a:prstGeom>
        <a:noFill xmlns:a="http://schemas.openxmlformats.org/drawingml/2006/main"/>
        <a:effectLst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9pPr>
        </a:lstStyle>
        <a:p xmlns:a="http://schemas.openxmlformats.org/drawingml/2006/main">
          <a:pPr algn="ctr"/>
          <a:r>
            <a:rPr lang="ru-RU" sz="2500" dirty="0" smtClean="0">
              <a:solidFill>
                <a:schemeClr val="bg2">
                  <a:lumMod val="50000"/>
                </a:schemeClr>
              </a:solidFill>
              <a:effectLst/>
              <a:latin typeface="Calibri" pitchFamily="34" charset="0"/>
            </a:rPr>
            <a:t>2023 год – </a:t>
          </a:r>
          <a:r>
            <a:rPr lang="ru-RU" sz="2500" dirty="0" smtClean="0">
              <a:solidFill>
                <a:schemeClr val="bg2">
                  <a:lumMod val="50000"/>
                </a:schemeClr>
              </a:solidFill>
              <a:effectLst/>
              <a:latin typeface="Calibri" pitchFamily="34" charset="0"/>
            </a:rPr>
            <a:t>432,4</a:t>
          </a:r>
          <a:endParaRPr lang="ru-RU" sz="3000" b="1" dirty="0">
            <a:solidFill>
              <a:schemeClr val="bg2">
                <a:lumMod val="50000"/>
              </a:schemeClr>
            </a:solidFill>
            <a:effectLst/>
            <a:latin typeface="Calibri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0.09836</cdr:x>
      <cdr:y>0.43464</cdr:y>
    </cdr:from>
    <cdr:to>
      <cdr:x>0.47034</cdr:x>
      <cdr:y>0.64695</cdr:y>
    </cdr:to>
    <cdr:sp macro="" textlink="">
      <cdr:nvSpPr>
        <cdr:cNvPr id="2" name="TextBox 14"/>
        <cdr:cNvSpPr txBox="1"/>
      </cdr:nvSpPr>
      <cdr:spPr>
        <a:xfrm xmlns:a="http://schemas.openxmlformats.org/drawingml/2006/main">
          <a:off x="457200" y="1291663"/>
          <a:ext cx="1729034" cy="63094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9pPr>
        </a:lstStyle>
        <a:p xmlns:a="http://schemas.openxmlformats.org/drawingml/2006/main">
          <a:pPr algn="r"/>
          <a:r>
            <a:rPr lang="ru-RU" sz="1500" dirty="0" smtClean="0">
              <a:effectLst/>
              <a:latin typeface="Calibri" pitchFamily="34" charset="0"/>
            </a:rPr>
            <a:t>Безвозмездные</a:t>
          </a:r>
        </a:p>
        <a:p xmlns:a="http://schemas.openxmlformats.org/drawingml/2006/main">
          <a:pPr algn="r"/>
          <a:r>
            <a:rPr lang="ru-RU" sz="2000" b="1" dirty="0" smtClean="0">
              <a:effectLst/>
              <a:latin typeface="Calibri" pitchFamily="34" charset="0"/>
              <a:cs typeface="Tahoma" pitchFamily="34" charset="0"/>
            </a:rPr>
            <a:t>295,2</a:t>
          </a:r>
          <a:endParaRPr lang="ru-RU" sz="2000" b="1" dirty="0">
            <a:effectLst/>
            <a:latin typeface="Calibri" pitchFamily="34" charset="0"/>
            <a:cs typeface="Tahoma" pitchFamily="34" charset="0"/>
          </a:endParaRPr>
        </a:p>
      </cdr:txBody>
    </cdr:sp>
  </cdr:relSizeAnchor>
  <cdr:relSizeAnchor xmlns:cdr="http://schemas.openxmlformats.org/drawingml/2006/chartDrawing">
    <cdr:from>
      <cdr:x>0.54098</cdr:x>
      <cdr:y>0.33333</cdr:y>
    </cdr:from>
    <cdr:to>
      <cdr:x>0.93129</cdr:x>
      <cdr:y>0.70099</cdr:y>
    </cdr:to>
    <cdr:sp macro="" textlink="">
      <cdr:nvSpPr>
        <cdr:cNvPr id="3" name="TextBox 15"/>
        <cdr:cNvSpPr txBox="1"/>
      </cdr:nvSpPr>
      <cdr:spPr>
        <a:xfrm xmlns:a="http://schemas.openxmlformats.org/drawingml/2006/main">
          <a:off x="2514600" y="990600"/>
          <a:ext cx="1814239" cy="109261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9pPr>
        </a:lstStyle>
        <a:p xmlns:a="http://schemas.openxmlformats.org/drawingml/2006/main">
          <a:pPr algn="l"/>
          <a:r>
            <a:rPr lang="ru-RU" sz="1500" dirty="0" smtClean="0">
              <a:effectLst/>
              <a:latin typeface="Calibri" pitchFamily="34" charset="0"/>
            </a:rPr>
            <a:t>Собственные (налоговые и неналоговые)</a:t>
          </a:r>
        </a:p>
        <a:p xmlns:a="http://schemas.openxmlformats.org/drawingml/2006/main">
          <a:pPr algn="l"/>
          <a:r>
            <a:rPr lang="ru-RU" sz="2000" b="1" dirty="0" smtClean="0">
              <a:effectLst/>
              <a:latin typeface="Calibri" pitchFamily="34" charset="0"/>
            </a:rPr>
            <a:t>138,5</a:t>
          </a:r>
          <a:endParaRPr lang="ru-RU" sz="2000" b="1" dirty="0">
            <a:effectLst/>
            <a:latin typeface="Calibri" pitchFamily="34" charset="0"/>
          </a:endParaRPr>
        </a:p>
      </cdr:txBody>
    </cdr:sp>
  </cdr:relSizeAnchor>
  <cdr:relSizeAnchor xmlns:cdr="http://schemas.openxmlformats.org/drawingml/2006/chartDrawing">
    <cdr:from>
      <cdr:x>0.21884</cdr:x>
      <cdr:y>0.07633</cdr:y>
    </cdr:from>
    <cdr:to>
      <cdr:x>0.79562</cdr:x>
      <cdr:y>0.23686</cdr:y>
    </cdr:to>
    <cdr:sp macro="" textlink="">
      <cdr:nvSpPr>
        <cdr:cNvPr id="4" name="TextBox 16"/>
        <cdr:cNvSpPr txBox="1"/>
      </cdr:nvSpPr>
      <cdr:spPr>
        <a:xfrm xmlns:a="http://schemas.openxmlformats.org/drawingml/2006/main">
          <a:off x="1017212" y="226837"/>
          <a:ext cx="2680989" cy="477054"/>
        </a:xfrm>
        <a:prstGeom xmlns:a="http://schemas.openxmlformats.org/drawingml/2006/main" prst="rect">
          <a:avLst/>
        </a:prstGeom>
        <a:noFill xmlns:a="http://schemas.openxmlformats.org/drawingml/2006/main"/>
        <a:effectLst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9pPr>
        </a:lstStyle>
        <a:p xmlns:a="http://schemas.openxmlformats.org/drawingml/2006/main">
          <a:pPr algn="ctr"/>
          <a:r>
            <a:rPr lang="ru-RU" sz="2500" dirty="0" smtClean="0">
              <a:solidFill>
                <a:schemeClr val="bg2">
                  <a:lumMod val="50000"/>
                </a:schemeClr>
              </a:solidFill>
              <a:effectLst/>
              <a:latin typeface="Calibri" pitchFamily="34" charset="0"/>
            </a:rPr>
            <a:t>2024 год – </a:t>
          </a:r>
          <a:r>
            <a:rPr lang="ru-RU" sz="2500" dirty="0" smtClean="0">
              <a:solidFill>
                <a:schemeClr val="bg2">
                  <a:lumMod val="50000"/>
                </a:schemeClr>
              </a:solidFill>
              <a:effectLst/>
              <a:latin typeface="Calibri" pitchFamily="34" charset="0"/>
            </a:rPr>
            <a:t>433,7</a:t>
          </a:r>
          <a:endParaRPr lang="ru-RU" sz="3000" b="1" dirty="0">
            <a:solidFill>
              <a:schemeClr val="bg2">
                <a:lumMod val="50000"/>
              </a:schemeClr>
            </a:solidFill>
            <a:effectLst/>
            <a:latin typeface="Calibri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0.16471</cdr:x>
      <cdr:y>0.43464</cdr:y>
    </cdr:from>
    <cdr:to>
      <cdr:x>0.47034</cdr:x>
      <cdr:y>0.64695</cdr:y>
    </cdr:to>
    <cdr:sp macro="" textlink="">
      <cdr:nvSpPr>
        <cdr:cNvPr id="2" name="TextBox 14"/>
        <cdr:cNvSpPr txBox="1"/>
      </cdr:nvSpPr>
      <cdr:spPr>
        <a:xfrm xmlns:a="http://schemas.openxmlformats.org/drawingml/2006/main">
          <a:off x="914386" y="1291663"/>
          <a:ext cx="1696701" cy="63094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9pPr>
        </a:lstStyle>
        <a:p xmlns:a="http://schemas.openxmlformats.org/drawingml/2006/main">
          <a:pPr algn="r"/>
          <a:r>
            <a:rPr lang="ru-RU" sz="1500" dirty="0" smtClean="0">
              <a:effectLst/>
              <a:latin typeface="Calibri" pitchFamily="34" charset="0"/>
            </a:rPr>
            <a:t>Безвозмездные</a:t>
          </a:r>
        </a:p>
        <a:p xmlns:a="http://schemas.openxmlformats.org/drawingml/2006/main">
          <a:pPr algn="r"/>
          <a:r>
            <a:rPr lang="ru-RU" sz="2000" b="1" dirty="0" smtClean="0">
              <a:latin typeface="Calibri" pitchFamily="34" charset="0"/>
              <a:cs typeface="Tahoma" pitchFamily="34" charset="0"/>
            </a:rPr>
            <a:t>1 667,8</a:t>
          </a:r>
        </a:p>
      </cdr:txBody>
    </cdr:sp>
  </cdr:relSizeAnchor>
  <cdr:relSizeAnchor xmlns:cdr="http://schemas.openxmlformats.org/drawingml/2006/chartDrawing">
    <cdr:from>
      <cdr:x>0.53532</cdr:x>
      <cdr:y>0.30769</cdr:y>
    </cdr:from>
    <cdr:to>
      <cdr:x>0.81648</cdr:x>
      <cdr:y>0.59768</cdr:y>
    </cdr:to>
    <cdr:sp macro="" textlink="">
      <cdr:nvSpPr>
        <cdr:cNvPr id="3" name="TextBox 15"/>
        <cdr:cNvSpPr txBox="1"/>
      </cdr:nvSpPr>
      <cdr:spPr>
        <a:xfrm xmlns:a="http://schemas.openxmlformats.org/drawingml/2006/main">
          <a:off x="2971800" y="914400"/>
          <a:ext cx="1560856" cy="86177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9pPr>
        </a:lstStyle>
        <a:p xmlns:a="http://schemas.openxmlformats.org/drawingml/2006/main">
          <a:pPr algn="l">
            <a:lnSpc>
              <a:spcPts val="1200"/>
            </a:lnSpc>
          </a:pPr>
          <a:r>
            <a:rPr lang="ru-RU" sz="1500" dirty="0" smtClean="0">
              <a:effectLst/>
              <a:latin typeface="Calibri" pitchFamily="34" charset="0"/>
            </a:rPr>
            <a:t>Собственные (налоговые и неналоговые)</a:t>
          </a:r>
        </a:p>
        <a:p xmlns:a="http://schemas.openxmlformats.org/drawingml/2006/main">
          <a:pPr algn="l"/>
          <a:r>
            <a:rPr lang="ru-RU" sz="2000" b="1" dirty="0" smtClean="0">
              <a:latin typeface="Calibri" pitchFamily="34" charset="0"/>
            </a:rPr>
            <a:t>135,5</a:t>
          </a:r>
          <a:endParaRPr lang="ru-RU" sz="2000" b="1" dirty="0">
            <a:effectLst/>
            <a:latin typeface="Calibri" pitchFamily="34" charset="0"/>
          </a:endParaRPr>
        </a:p>
      </cdr:txBody>
    </cdr:sp>
  </cdr:relSizeAnchor>
  <cdr:relSizeAnchor xmlns:cdr="http://schemas.openxmlformats.org/drawingml/2006/chartDrawing">
    <cdr:from>
      <cdr:x>0.21884</cdr:x>
      <cdr:y>0.07633</cdr:y>
    </cdr:from>
    <cdr:to>
      <cdr:x>0.79562</cdr:x>
      <cdr:y>0.26275</cdr:y>
    </cdr:to>
    <cdr:sp macro="" textlink="">
      <cdr:nvSpPr>
        <cdr:cNvPr id="4" name="TextBox 16"/>
        <cdr:cNvSpPr txBox="1"/>
      </cdr:nvSpPr>
      <cdr:spPr>
        <a:xfrm xmlns:a="http://schemas.openxmlformats.org/drawingml/2006/main">
          <a:off x="1214888" y="226837"/>
          <a:ext cx="3201987" cy="554003"/>
        </a:xfrm>
        <a:prstGeom xmlns:a="http://schemas.openxmlformats.org/drawingml/2006/main" prst="rect">
          <a:avLst/>
        </a:prstGeom>
        <a:noFill xmlns:a="http://schemas.openxmlformats.org/drawingml/2006/main"/>
        <a:effectLst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9pPr>
        </a:lstStyle>
        <a:p xmlns:a="http://schemas.openxmlformats.org/drawingml/2006/main">
          <a:pPr algn="ctr"/>
          <a:r>
            <a:rPr lang="ru-RU" sz="2500" dirty="0" smtClean="0">
              <a:solidFill>
                <a:schemeClr val="bg2">
                  <a:lumMod val="50000"/>
                </a:schemeClr>
              </a:solidFill>
              <a:effectLst/>
              <a:latin typeface="Calibri" pitchFamily="34" charset="0"/>
            </a:rPr>
            <a:t>20</a:t>
          </a:r>
          <a:r>
            <a:rPr lang="en-US" sz="2500" dirty="0" smtClean="0">
              <a:solidFill>
                <a:schemeClr val="bg2">
                  <a:lumMod val="50000"/>
                </a:schemeClr>
              </a:solidFill>
              <a:effectLst/>
              <a:latin typeface="Calibri" pitchFamily="34" charset="0"/>
            </a:rPr>
            <a:t>2</a:t>
          </a:r>
          <a:r>
            <a:rPr lang="ru-RU" sz="2500" dirty="0" smtClean="0">
              <a:solidFill>
                <a:schemeClr val="bg2">
                  <a:lumMod val="50000"/>
                </a:schemeClr>
              </a:solidFill>
              <a:effectLst/>
              <a:latin typeface="Calibri" pitchFamily="34" charset="0"/>
            </a:rPr>
            <a:t>2 год – </a:t>
          </a:r>
          <a:r>
            <a:rPr lang="ru-RU" sz="3000" b="1" dirty="0" smtClean="0">
              <a:solidFill>
                <a:schemeClr val="bg2">
                  <a:lumMod val="50000"/>
                </a:schemeClr>
              </a:solidFill>
              <a:effectLst/>
              <a:latin typeface="Calibri" pitchFamily="34" charset="0"/>
            </a:rPr>
            <a:t>1 </a:t>
          </a:r>
          <a:r>
            <a:rPr lang="ru-RU" sz="3000" b="1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rPr>
            <a:t>803,3</a:t>
          </a:r>
          <a:endParaRPr lang="ru-RU" sz="3000" b="1" dirty="0">
            <a:solidFill>
              <a:schemeClr val="bg2">
                <a:lumMod val="50000"/>
              </a:schemeClr>
            </a:solidFill>
            <a:effectLst/>
            <a:latin typeface="Calibri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0.50216</cdr:x>
      <cdr:y>0.4359</cdr:y>
    </cdr:from>
    <cdr:to>
      <cdr:x>0.87726</cdr:x>
      <cdr:y>0.64821</cdr:y>
    </cdr:to>
    <cdr:sp macro="" textlink="">
      <cdr:nvSpPr>
        <cdr:cNvPr id="2" name="TextBox 14"/>
        <cdr:cNvSpPr txBox="1"/>
      </cdr:nvSpPr>
      <cdr:spPr>
        <a:xfrm xmlns:a="http://schemas.openxmlformats.org/drawingml/2006/main">
          <a:off x="2410669" y="1295408"/>
          <a:ext cx="1800705" cy="63094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9pPr>
        </a:lstStyle>
        <a:p xmlns:a="http://schemas.openxmlformats.org/drawingml/2006/main">
          <a:pPr algn="ctr"/>
          <a:r>
            <a:rPr lang="ru-RU" sz="1500" dirty="0" smtClean="0">
              <a:effectLst/>
              <a:latin typeface="Calibri" pitchFamily="34" charset="0"/>
            </a:rPr>
            <a:t>Налоговые</a:t>
          </a:r>
        </a:p>
        <a:p xmlns:a="http://schemas.openxmlformats.org/drawingml/2006/main">
          <a:pPr algn="ctr"/>
          <a:r>
            <a:rPr lang="ru-RU" sz="2000" b="1" dirty="0" smtClean="0">
              <a:effectLst/>
              <a:latin typeface="Calibri" pitchFamily="34" charset="0"/>
              <a:cs typeface="Tahoma" pitchFamily="34" charset="0"/>
            </a:rPr>
            <a:t>109,8</a:t>
          </a:r>
        </a:p>
      </cdr:txBody>
    </cdr:sp>
  </cdr:relSizeAnchor>
  <cdr:relSizeAnchor xmlns:cdr="http://schemas.openxmlformats.org/drawingml/2006/chartDrawing">
    <cdr:from>
      <cdr:x>0.16883</cdr:x>
      <cdr:y>0.33333</cdr:y>
    </cdr:from>
    <cdr:to>
      <cdr:x>0.48629</cdr:x>
      <cdr:y>0.54564</cdr:y>
    </cdr:to>
    <cdr:sp macro="" textlink="">
      <cdr:nvSpPr>
        <cdr:cNvPr id="3" name="TextBox 15"/>
        <cdr:cNvSpPr txBox="1"/>
      </cdr:nvSpPr>
      <cdr:spPr>
        <a:xfrm xmlns:a="http://schemas.openxmlformats.org/drawingml/2006/main">
          <a:off x="810491" y="990600"/>
          <a:ext cx="1523999" cy="63094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9pPr>
        </a:lstStyle>
        <a:p xmlns:a="http://schemas.openxmlformats.org/drawingml/2006/main">
          <a:pPr algn="ctr"/>
          <a:r>
            <a:rPr lang="ru-RU" sz="1500" dirty="0" smtClean="0">
              <a:latin typeface="Calibri" pitchFamily="34" charset="0"/>
            </a:rPr>
            <a:t>Неналоговые</a:t>
          </a:r>
          <a:endParaRPr lang="ru-RU" sz="1500" dirty="0" smtClean="0">
            <a:effectLst/>
            <a:latin typeface="Calibri" pitchFamily="34" charset="0"/>
          </a:endParaRPr>
        </a:p>
        <a:p xmlns:a="http://schemas.openxmlformats.org/drawingml/2006/main">
          <a:pPr algn="ctr"/>
          <a:r>
            <a:rPr lang="ru-RU" sz="2000" b="1" dirty="0" smtClean="0">
              <a:effectLst/>
              <a:latin typeface="Calibri" pitchFamily="34" charset="0"/>
            </a:rPr>
            <a:t>25,7</a:t>
          </a:r>
          <a:endParaRPr lang="ru-RU" sz="2000" b="1" dirty="0" smtClean="0">
            <a:effectLst/>
            <a:latin typeface="Calibri" pitchFamily="34" charset="0"/>
          </a:endParaRPr>
        </a:p>
      </cdr:txBody>
    </cdr:sp>
  </cdr:relSizeAnchor>
  <cdr:relSizeAnchor xmlns:cdr="http://schemas.openxmlformats.org/drawingml/2006/chartDrawing">
    <cdr:from>
      <cdr:x>0.21884</cdr:x>
      <cdr:y>0.07633</cdr:y>
    </cdr:from>
    <cdr:to>
      <cdr:x>0.79562</cdr:x>
      <cdr:y>0.23686</cdr:y>
    </cdr:to>
    <cdr:sp macro="" textlink="">
      <cdr:nvSpPr>
        <cdr:cNvPr id="4" name="TextBox 16"/>
        <cdr:cNvSpPr txBox="1"/>
      </cdr:nvSpPr>
      <cdr:spPr>
        <a:xfrm xmlns:a="http://schemas.openxmlformats.org/drawingml/2006/main">
          <a:off x="1050563" y="226837"/>
          <a:ext cx="2768890" cy="477054"/>
        </a:xfrm>
        <a:prstGeom xmlns:a="http://schemas.openxmlformats.org/drawingml/2006/main" prst="rect">
          <a:avLst/>
        </a:prstGeom>
        <a:noFill xmlns:a="http://schemas.openxmlformats.org/drawingml/2006/main"/>
        <a:effectLst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9pPr>
        </a:lstStyle>
        <a:p xmlns:a="http://schemas.openxmlformats.org/drawingml/2006/main">
          <a:pPr algn="ctr"/>
          <a:r>
            <a:rPr lang="ru-RU" sz="2500" dirty="0" smtClean="0">
              <a:solidFill>
                <a:schemeClr val="bg2">
                  <a:lumMod val="50000"/>
                </a:schemeClr>
              </a:solidFill>
              <a:effectLst/>
              <a:latin typeface="Calibri" pitchFamily="34" charset="0"/>
            </a:rPr>
            <a:t>2023 год – </a:t>
          </a:r>
          <a:r>
            <a:rPr lang="ru-RU" sz="2500" dirty="0" smtClean="0">
              <a:solidFill>
                <a:schemeClr val="bg2">
                  <a:lumMod val="50000"/>
                </a:schemeClr>
              </a:solidFill>
              <a:effectLst/>
              <a:latin typeface="Calibri" pitchFamily="34" charset="0"/>
            </a:rPr>
            <a:t>135,5</a:t>
          </a:r>
          <a:endParaRPr lang="ru-RU" sz="3000" b="1" dirty="0">
            <a:solidFill>
              <a:schemeClr val="bg2">
                <a:lumMod val="50000"/>
              </a:schemeClr>
            </a:solidFill>
            <a:effectLst/>
            <a:latin typeface="Calibri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0.52459</cdr:x>
      <cdr:y>0.48718</cdr:y>
    </cdr:from>
    <cdr:to>
      <cdr:x>0.89657</cdr:x>
      <cdr:y>0.69949</cdr:y>
    </cdr:to>
    <cdr:sp macro="" textlink="">
      <cdr:nvSpPr>
        <cdr:cNvPr id="2" name="TextBox 14"/>
        <cdr:cNvSpPr txBox="1"/>
      </cdr:nvSpPr>
      <cdr:spPr>
        <a:xfrm xmlns:a="http://schemas.openxmlformats.org/drawingml/2006/main">
          <a:off x="2438400" y="1447800"/>
          <a:ext cx="1729037" cy="63094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9pPr>
        </a:lstStyle>
        <a:p xmlns:a="http://schemas.openxmlformats.org/drawingml/2006/main">
          <a:pPr algn="ctr"/>
          <a:r>
            <a:rPr lang="ru-RU" sz="1500" dirty="0" smtClean="0">
              <a:latin typeface="Calibri" pitchFamily="34" charset="0"/>
            </a:rPr>
            <a:t>Налоговые</a:t>
          </a:r>
          <a:endParaRPr lang="ru-RU" sz="1500" dirty="0" smtClean="0">
            <a:effectLst/>
            <a:latin typeface="Calibri" pitchFamily="34" charset="0"/>
          </a:endParaRPr>
        </a:p>
        <a:p xmlns:a="http://schemas.openxmlformats.org/drawingml/2006/main">
          <a:pPr algn="ctr"/>
          <a:r>
            <a:rPr lang="ru-RU" sz="2000" b="1" dirty="0" smtClean="0">
              <a:effectLst/>
              <a:latin typeface="Calibri" pitchFamily="34" charset="0"/>
              <a:cs typeface="Tahoma" pitchFamily="34" charset="0"/>
            </a:rPr>
            <a:t>112,9</a:t>
          </a:r>
          <a:endParaRPr lang="ru-RU" sz="2000" b="1" dirty="0">
            <a:effectLst/>
            <a:latin typeface="Calibri" pitchFamily="34" charset="0"/>
            <a:cs typeface="Tahoma" pitchFamily="34" charset="0"/>
          </a:endParaRPr>
        </a:p>
      </cdr:txBody>
    </cdr:sp>
  </cdr:relSizeAnchor>
  <cdr:relSizeAnchor xmlns:cdr="http://schemas.openxmlformats.org/drawingml/2006/chartDrawing">
    <cdr:from>
      <cdr:x>0.16393</cdr:x>
      <cdr:y>0.30769</cdr:y>
    </cdr:from>
    <cdr:to>
      <cdr:x>0.55424</cdr:x>
      <cdr:y>0.52</cdr:y>
    </cdr:to>
    <cdr:sp macro="" textlink="">
      <cdr:nvSpPr>
        <cdr:cNvPr id="3" name="TextBox 15"/>
        <cdr:cNvSpPr txBox="1"/>
      </cdr:nvSpPr>
      <cdr:spPr>
        <a:xfrm xmlns:a="http://schemas.openxmlformats.org/drawingml/2006/main">
          <a:off x="762000" y="914400"/>
          <a:ext cx="1814239" cy="63094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9pPr>
        </a:lstStyle>
        <a:p xmlns:a="http://schemas.openxmlformats.org/drawingml/2006/main">
          <a:pPr algn="ctr"/>
          <a:r>
            <a:rPr lang="ru-RU" sz="1500" dirty="0" smtClean="0">
              <a:latin typeface="Calibri" pitchFamily="34" charset="0"/>
            </a:rPr>
            <a:t>Неналоговые</a:t>
          </a:r>
          <a:endParaRPr lang="ru-RU" sz="1500" dirty="0" smtClean="0">
            <a:effectLst/>
            <a:latin typeface="Calibri" pitchFamily="34" charset="0"/>
          </a:endParaRPr>
        </a:p>
        <a:p xmlns:a="http://schemas.openxmlformats.org/drawingml/2006/main">
          <a:pPr algn="ctr"/>
          <a:r>
            <a:rPr lang="ru-RU" sz="2000" b="1" dirty="0" smtClean="0">
              <a:effectLst/>
              <a:latin typeface="Calibri" pitchFamily="34" charset="0"/>
            </a:rPr>
            <a:t>25,6</a:t>
          </a:r>
          <a:endParaRPr lang="ru-RU" sz="2000" b="1" dirty="0">
            <a:effectLst/>
            <a:latin typeface="Calibri" pitchFamily="34" charset="0"/>
          </a:endParaRPr>
        </a:p>
      </cdr:txBody>
    </cdr:sp>
  </cdr:relSizeAnchor>
  <cdr:relSizeAnchor xmlns:cdr="http://schemas.openxmlformats.org/drawingml/2006/chartDrawing">
    <cdr:from>
      <cdr:x>0.21884</cdr:x>
      <cdr:y>0.07633</cdr:y>
    </cdr:from>
    <cdr:to>
      <cdr:x>0.79562</cdr:x>
      <cdr:y>0.23686</cdr:y>
    </cdr:to>
    <cdr:sp macro="" textlink="">
      <cdr:nvSpPr>
        <cdr:cNvPr id="4" name="TextBox 16"/>
        <cdr:cNvSpPr txBox="1"/>
      </cdr:nvSpPr>
      <cdr:spPr>
        <a:xfrm xmlns:a="http://schemas.openxmlformats.org/drawingml/2006/main">
          <a:off x="1017212" y="226837"/>
          <a:ext cx="2680989" cy="477054"/>
        </a:xfrm>
        <a:prstGeom xmlns:a="http://schemas.openxmlformats.org/drawingml/2006/main" prst="rect">
          <a:avLst/>
        </a:prstGeom>
        <a:noFill xmlns:a="http://schemas.openxmlformats.org/drawingml/2006/main"/>
        <a:effectLst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9pPr>
        </a:lstStyle>
        <a:p xmlns:a="http://schemas.openxmlformats.org/drawingml/2006/main">
          <a:pPr algn="ctr"/>
          <a:r>
            <a:rPr lang="ru-RU" sz="2500" dirty="0" smtClean="0">
              <a:solidFill>
                <a:schemeClr val="bg2">
                  <a:lumMod val="50000"/>
                </a:schemeClr>
              </a:solidFill>
              <a:effectLst/>
              <a:latin typeface="Calibri" pitchFamily="34" charset="0"/>
            </a:rPr>
            <a:t>2024 год – </a:t>
          </a:r>
          <a:r>
            <a:rPr lang="ru-RU" sz="2500" dirty="0" smtClean="0">
              <a:solidFill>
                <a:schemeClr val="bg2">
                  <a:lumMod val="50000"/>
                </a:schemeClr>
              </a:solidFill>
              <a:effectLst/>
              <a:latin typeface="Calibri" pitchFamily="34" charset="0"/>
            </a:rPr>
            <a:t>138,5</a:t>
          </a:r>
          <a:endParaRPr lang="ru-RU" sz="3000" b="1" dirty="0">
            <a:solidFill>
              <a:schemeClr val="bg2">
                <a:lumMod val="50000"/>
              </a:schemeClr>
            </a:solidFill>
            <a:effectLst/>
            <a:latin typeface="Calibri" pitchFamily="34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0.53532</cdr:x>
      <cdr:y>0.48718</cdr:y>
    </cdr:from>
    <cdr:to>
      <cdr:x>0.82357</cdr:x>
      <cdr:y>0.69949</cdr:y>
    </cdr:to>
    <cdr:sp macro="" textlink="">
      <cdr:nvSpPr>
        <cdr:cNvPr id="2" name="TextBox 14"/>
        <cdr:cNvSpPr txBox="1"/>
      </cdr:nvSpPr>
      <cdr:spPr>
        <a:xfrm xmlns:a="http://schemas.openxmlformats.org/drawingml/2006/main">
          <a:off x="2971823" y="1447802"/>
          <a:ext cx="1600216" cy="63094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9pPr>
        </a:lstStyle>
        <a:p xmlns:a="http://schemas.openxmlformats.org/drawingml/2006/main">
          <a:pPr algn="l"/>
          <a:r>
            <a:rPr lang="ru-RU" sz="1500" dirty="0" smtClean="0">
              <a:latin typeface="Calibri" pitchFamily="34" charset="0"/>
            </a:rPr>
            <a:t>Налоговые</a:t>
          </a:r>
          <a:endParaRPr lang="ru-RU" sz="1500" dirty="0" smtClean="0">
            <a:effectLst/>
            <a:latin typeface="Calibri" pitchFamily="34" charset="0"/>
          </a:endParaRPr>
        </a:p>
        <a:p xmlns:a="http://schemas.openxmlformats.org/drawingml/2006/main">
          <a:pPr algn="l"/>
          <a:r>
            <a:rPr lang="ru-RU" sz="2000" b="1" dirty="0" smtClean="0">
              <a:effectLst/>
              <a:latin typeface="Calibri" pitchFamily="34" charset="0"/>
              <a:cs typeface="Tahoma" pitchFamily="34" charset="0"/>
            </a:rPr>
            <a:t>109,6</a:t>
          </a:r>
        </a:p>
      </cdr:txBody>
    </cdr:sp>
  </cdr:relSizeAnchor>
  <cdr:relSizeAnchor xmlns:cdr="http://schemas.openxmlformats.org/drawingml/2006/chartDrawing">
    <cdr:from>
      <cdr:x>0.23334</cdr:x>
      <cdr:y>0.33333</cdr:y>
    </cdr:from>
    <cdr:to>
      <cdr:x>0.48213</cdr:x>
      <cdr:y>0.54564</cdr:y>
    </cdr:to>
    <cdr:sp macro="" textlink="">
      <cdr:nvSpPr>
        <cdr:cNvPr id="3" name="TextBox 15"/>
        <cdr:cNvSpPr txBox="1"/>
      </cdr:nvSpPr>
      <cdr:spPr>
        <a:xfrm xmlns:a="http://schemas.openxmlformats.org/drawingml/2006/main">
          <a:off x="1295400" y="990600"/>
          <a:ext cx="1381155" cy="63094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9pPr>
        </a:lstStyle>
        <a:p xmlns:a="http://schemas.openxmlformats.org/drawingml/2006/main">
          <a:pPr algn="r"/>
          <a:r>
            <a:rPr lang="ru-RU" sz="1500" dirty="0" smtClean="0">
              <a:effectLst/>
              <a:latin typeface="Calibri" pitchFamily="34" charset="0"/>
            </a:rPr>
            <a:t>Неналоговые</a:t>
          </a:r>
        </a:p>
        <a:p xmlns:a="http://schemas.openxmlformats.org/drawingml/2006/main">
          <a:pPr algn="r"/>
          <a:r>
            <a:rPr lang="ru-RU" sz="2000" b="1" dirty="0" smtClean="0">
              <a:effectLst/>
              <a:latin typeface="Calibri" pitchFamily="34" charset="0"/>
            </a:rPr>
            <a:t>25,9</a:t>
          </a:r>
          <a:endParaRPr lang="ru-RU" sz="2000" b="1" dirty="0" smtClean="0">
            <a:effectLst/>
            <a:latin typeface="Calibri" pitchFamily="34" charset="0"/>
          </a:endParaRPr>
        </a:p>
      </cdr:txBody>
    </cdr:sp>
  </cdr:relSizeAnchor>
  <cdr:relSizeAnchor xmlns:cdr="http://schemas.openxmlformats.org/drawingml/2006/chartDrawing">
    <cdr:from>
      <cdr:x>0.21884</cdr:x>
      <cdr:y>0.07633</cdr:y>
    </cdr:from>
    <cdr:to>
      <cdr:x>0.79562</cdr:x>
      <cdr:y>0.39221</cdr:y>
    </cdr:to>
    <cdr:sp macro="" textlink="">
      <cdr:nvSpPr>
        <cdr:cNvPr id="4" name="TextBox 16"/>
        <cdr:cNvSpPr txBox="1"/>
      </cdr:nvSpPr>
      <cdr:spPr>
        <a:xfrm xmlns:a="http://schemas.openxmlformats.org/drawingml/2006/main">
          <a:off x="1214888" y="226837"/>
          <a:ext cx="3201987" cy="938719"/>
        </a:xfrm>
        <a:prstGeom xmlns:a="http://schemas.openxmlformats.org/drawingml/2006/main" prst="rect">
          <a:avLst/>
        </a:prstGeom>
        <a:noFill xmlns:a="http://schemas.openxmlformats.org/drawingml/2006/main"/>
        <a:effectLst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Tahoma" pitchFamily="34" charset="0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Tahoma" pitchFamily="34" charset="0"/>
            </a:defRPr>
          </a:lvl9pPr>
        </a:lstStyle>
        <a:p xmlns:a="http://schemas.openxmlformats.org/drawingml/2006/main">
          <a:pPr algn="ctr"/>
          <a:r>
            <a:rPr lang="ru-RU" sz="2500" dirty="0" smtClean="0">
              <a:solidFill>
                <a:schemeClr val="bg2">
                  <a:lumMod val="50000"/>
                </a:schemeClr>
              </a:solidFill>
              <a:effectLst/>
              <a:latin typeface="Calibri" pitchFamily="34" charset="0"/>
            </a:rPr>
            <a:t>2022 год – </a:t>
          </a:r>
          <a:r>
            <a:rPr lang="ru-RU" sz="2500" dirty="0" smtClean="0">
              <a:solidFill>
                <a:schemeClr val="bg2">
                  <a:lumMod val="50000"/>
                </a:schemeClr>
              </a:solidFill>
              <a:effectLst/>
              <a:latin typeface="Calibri" pitchFamily="34" charset="0"/>
            </a:rPr>
            <a:t>135,5</a:t>
          </a:r>
          <a:endParaRPr lang="ru-RU" sz="3000" b="1" dirty="0" smtClean="0">
            <a:solidFill>
              <a:schemeClr val="bg2">
                <a:lumMod val="50000"/>
              </a:schemeClr>
            </a:solidFill>
            <a:effectLst/>
            <a:latin typeface="Calibri" pitchFamily="34" charset="0"/>
          </a:endParaRPr>
        </a:p>
        <a:p xmlns:a="http://schemas.openxmlformats.org/drawingml/2006/main">
          <a:pPr algn="ctr"/>
          <a:endParaRPr lang="ru-RU" sz="3000" b="1" dirty="0">
            <a:solidFill>
              <a:schemeClr val="bg2">
                <a:lumMod val="50000"/>
              </a:schemeClr>
            </a:solidFill>
            <a:effectLst/>
            <a:latin typeface="Calibri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DE58C-60F4-4550-99BC-877EB33BE5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7AEC4-2AE4-4502-BA51-DC322627FD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15552-E515-4875-91C8-86BF7ACD55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4E387-CC42-4013-8B52-808AC149DD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CCF7B-1503-4AF6-903D-49DEE67A51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97A68-80C0-456E-8ABB-7FF6A14EF1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93D54-9C1C-4CF3-B2D0-D0C413ACCF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3B019-E37E-4473-8113-7C80B59CF6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A6AD8-274D-4391-84A4-2F823360F1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7C460-FD2B-4698-B1D0-633BB65A1D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20A65-E000-428E-890F-D18C60C76E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AAEC1-0EE6-4C45-9BAA-2383120248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59234-906F-476F-869A-35EBBBEE32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90DE1-B996-43E2-A665-5593F34B7C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26342-E6C0-45F7-9FAA-9494D52850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3747E765-F35C-4418-A234-667F9C17A5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1827213"/>
            <a:ext cx="9144000" cy="2819400"/>
          </a:xfrm>
          <a:prstGeom prst="rect">
            <a:avLst/>
          </a:prstGeom>
          <a:solidFill>
            <a:schemeClr val="accent3"/>
          </a:solidFill>
          <a:ln w="635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ahoma" pitchFamily="34" charset="0"/>
              </a:rPr>
              <a:t>БЮДЖЕТ </a:t>
            </a:r>
            <a:endParaRPr lang="en-US" sz="4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ahoma" pitchFamily="34" charset="0"/>
              </a:rPr>
              <a:t>муниципального образования </a:t>
            </a:r>
          </a:p>
          <a:p>
            <a:pPr algn="ctr">
              <a:defRPr/>
            </a:pPr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ahoma" pitchFamily="34" charset="0"/>
              </a:rPr>
              <a:t>Суоярвский район</a:t>
            </a:r>
            <a:endParaRPr lang="ru-RU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ahoma" pitchFamily="34" charset="0"/>
              </a:rPr>
              <a:t>НА 20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ahoma" pitchFamily="34" charset="0"/>
              </a:rPr>
              <a:t>2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ahoma" pitchFamily="34" charset="0"/>
              </a:rPr>
              <a:t>2 ГОД И ПЛАНОВЫЙ ПЕРИОД </a:t>
            </a:r>
          </a:p>
          <a:p>
            <a:pPr algn="ctr">
              <a:defRPr/>
            </a:pPr>
            <a:r>
              <a:rPr lang="ru-RU" sz="30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Tahoma" pitchFamily="34" charset="0"/>
              </a:rPr>
              <a:t>2023 И 2024</a:t>
            </a:r>
            <a:r>
              <a:rPr lang="en-US" sz="30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Tahoma" pitchFamily="34" charset="0"/>
              </a:rPr>
              <a:t> </a:t>
            </a:r>
            <a:r>
              <a:rPr lang="ru-RU" sz="30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Tahoma" pitchFamily="34" charset="0"/>
              </a:rPr>
              <a:t>ГОДОВ</a:t>
            </a:r>
            <a:endParaRPr lang="ru-RU" sz="30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chemeClr val="tx2">
              <a:lumMod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Структура расходов</a:t>
            </a:r>
          </a:p>
          <a:p>
            <a:pPr algn="ctr"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2019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год (млн. руб.)</a:t>
            </a:r>
            <a:endParaRPr lang="ru-RU" sz="20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20513" name="_s20513"/>
          <p:cNvCxnSpPr>
            <a:cxnSpLocks noChangeShapeType="1"/>
            <a:stCxn id="26" idx="1"/>
          </p:cNvCxnSpPr>
          <p:nvPr/>
        </p:nvCxnSpPr>
        <p:spPr bwMode="auto">
          <a:xfrm rot="10800000" flipH="1">
            <a:off x="4952998" y="2539706"/>
            <a:ext cx="540233" cy="2309465"/>
          </a:xfrm>
          <a:prstGeom prst="bentConnector5">
            <a:avLst>
              <a:gd name="adj1" fmla="val -42315"/>
              <a:gd name="adj2" fmla="val 41971"/>
              <a:gd name="adj3" fmla="val 142315"/>
            </a:avLst>
          </a:prstGeom>
          <a:noFill/>
          <a:ln w="28575">
            <a:noFill/>
            <a:miter lim="800000"/>
            <a:headEnd/>
            <a:tailEnd/>
          </a:ln>
        </p:spPr>
      </p:cxnSp>
      <p:cxnSp>
        <p:nvCxnSpPr>
          <p:cNvPr id="20511" name="_s20511"/>
          <p:cNvCxnSpPr>
            <a:cxnSpLocks noChangeShapeType="1"/>
            <a:stCxn id="25" idx="1"/>
          </p:cNvCxnSpPr>
          <p:nvPr/>
        </p:nvCxnSpPr>
        <p:spPr bwMode="auto">
          <a:xfrm rot="10800000" flipH="1">
            <a:off x="152400" y="2539705"/>
            <a:ext cx="5340832" cy="3036340"/>
          </a:xfrm>
          <a:prstGeom prst="bentConnector5">
            <a:avLst>
              <a:gd name="adj1" fmla="val -4280"/>
              <a:gd name="adj2" fmla="val 43386"/>
              <a:gd name="adj3" fmla="val 104280"/>
            </a:avLst>
          </a:prstGeom>
          <a:noFill/>
          <a:ln w="28575">
            <a:noFill/>
            <a:miter lim="800000"/>
            <a:headEnd/>
            <a:tailEnd/>
          </a:ln>
        </p:spPr>
      </p:cxnSp>
      <p:cxnSp>
        <p:nvCxnSpPr>
          <p:cNvPr id="20507" name="_s20507"/>
          <p:cNvCxnSpPr>
            <a:cxnSpLocks noChangeShapeType="1"/>
            <a:stCxn id="30" idx="1"/>
          </p:cNvCxnSpPr>
          <p:nvPr/>
        </p:nvCxnSpPr>
        <p:spPr bwMode="auto">
          <a:xfrm rot="10800000" flipH="1">
            <a:off x="153974" y="2539705"/>
            <a:ext cx="5339258" cy="3422302"/>
          </a:xfrm>
          <a:prstGeom prst="bentConnector5">
            <a:avLst>
              <a:gd name="adj1" fmla="val -4281"/>
              <a:gd name="adj2" fmla="val 44060"/>
              <a:gd name="adj3" fmla="val 104281"/>
            </a:avLst>
          </a:prstGeom>
          <a:noFill/>
          <a:ln w="28575">
            <a:noFill/>
            <a:miter lim="800000"/>
            <a:headEnd/>
            <a:tailEnd/>
          </a:ln>
        </p:spPr>
      </p:cxnSp>
      <p:cxnSp>
        <p:nvCxnSpPr>
          <p:cNvPr id="20505" name="_s20505"/>
          <p:cNvCxnSpPr>
            <a:cxnSpLocks noChangeShapeType="1"/>
            <a:stCxn id="29" idx="1"/>
          </p:cNvCxnSpPr>
          <p:nvPr/>
        </p:nvCxnSpPr>
        <p:spPr bwMode="auto">
          <a:xfrm rot="10800000" flipH="1">
            <a:off x="152400" y="2539705"/>
            <a:ext cx="5340832" cy="3798740"/>
          </a:xfrm>
          <a:prstGeom prst="bentConnector5">
            <a:avLst>
              <a:gd name="adj1" fmla="val -4280"/>
              <a:gd name="adj2" fmla="val 44708"/>
              <a:gd name="adj3" fmla="val 104280"/>
            </a:avLst>
          </a:prstGeom>
          <a:noFill/>
          <a:ln w="28575">
            <a:noFill/>
            <a:miter lim="800000"/>
            <a:headEnd/>
            <a:tailEnd/>
          </a:ln>
        </p:spPr>
      </p:cxnSp>
      <p:cxnSp>
        <p:nvCxnSpPr>
          <p:cNvPr id="20501" name="_s20501"/>
          <p:cNvCxnSpPr>
            <a:cxnSpLocks noChangeShapeType="1"/>
            <a:stCxn id="28" idx="1"/>
          </p:cNvCxnSpPr>
          <p:nvPr/>
        </p:nvCxnSpPr>
        <p:spPr bwMode="auto">
          <a:xfrm rot="10800000" flipH="1">
            <a:off x="4952998" y="2539706"/>
            <a:ext cx="540233" cy="1852265"/>
          </a:xfrm>
          <a:prstGeom prst="bentConnector5">
            <a:avLst>
              <a:gd name="adj1" fmla="val -42315"/>
              <a:gd name="adj2" fmla="val 39989"/>
              <a:gd name="adj3" fmla="val 142315"/>
            </a:avLst>
          </a:prstGeom>
          <a:noFill/>
          <a:ln w="28575">
            <a:noFill/>
            <a:miter lim="800000"/>
            <a:headEnd/>
            <a:tailEnd/>
          </a:ln>
        </p:spPr>
      </p:cxnSp>
      <p:cxnSp>
        <p:nvCxnSpPr>
          <p:cNvPr id="20499" name="_s20499"/>
          <p:cNvCxnSpPr>
            <a:cxnSpLocks noChangeShapeType="1"/>
            <a:stCxn id="37" idx="1"/>
          </p:cNvCxnSpPr>
          <p:nvPr/>
        </p:nvCxnSpPr>
        <p:spPr bwMode="auto">
          <a:xfrm rot="10800000" flipH="1">
            <a:off x="4954990" y="2539705"/>
            <a:ext cx="538242" cy="1395032"/>
          </a:xfrm>
          <a:prstGeom prst="bentConnector5">
            <a:avLst>
              <a:gd name="adj1" fmla="val -42472"/>
              <a:gd name="adj2" fmla="val 36707"/>
              <a:gd name="adj3" fmla="val 142472"/>
            </a:avLst>
          </a:prstGeom>
          <a:noFill/>
          <a:ln w="28575">
            <a:noFill/>
            <a:miter lim="800000"/>
            <a:headEnd/>
            <a:tailEnd/>
          </a:ln>
        </p:spPr>
      </p:cxnSp>
      <p:cxnSp>
        <p:nvCxnSpPr>
          <p:cNvPr id="20497" name="_s20497"/>
          <p:cNvCxnSpPr>
            <a:cxnSpLocks noChangeShapeType="1"/>
            <a:stCxn id="23" idx="1"/>
          </p:cNvCxnSpPr>
          <p:nvPr/>
        </p:nvCxnSpPr>
        <p:spPr bwMode="auto">
          <a:xfrm rot="10800000" flipH="1">
            <a:off x="153974" y="2539705"/>
            <a:ext cx="5339258" cy="2655410"/>
          </a:xfrm>
          <a:prstGeom prst="bentConnector5">
            <a:avLst>
              <a:gd name="adj1" fmla="val -4281"/>
              <a:gd name="adj2" fmla="val 42439"/>
              <a:gd name="adj3" fmla="val 104281"/>
            </a:avLst>
          </a:prstGeom>
          <a:noFill/>
          <a:ln w="28575">
            <a:noFill/>
            <a:miter lim="800000"/>
            <a:headEnd/>
            <a:tailEnd/>
          </a:ln>
        </p:spPr>
      </p:cxnSp>
      <p:cxnSp>
        <p:nvCxnSpPr>
          <p:cNvPr id="20493" name="_s20493"/>
          <p:cNvCxnSpPr>
            <a:cxnSpLocks noChangeShapeType="1"/>
            <a:stCxn id="60" idx="1"/>
          </p:cNvCxnSpPr>
          <p:nvPr/>
        </p:nvCxnSpPr>
        <p:spPr bwMode="auto">
          <a:xfrm rot="10800000" flipH="1">
            <a:off x="152400" y="2539706"/>
            <a:ext cx="5340832" cy="2189175"/>
          </a:xfrm>
          <a:prstGeom prst="bentConnector5">
            <a:avLst>
              <a:gd name="adj1" fmla="val -4280"/>
              <a:gd name="adj2" fmla="val 42567"/>
              <a:gd name="adj3" fmla="val 104280"/>
            </a:avLst>
          </a:prstGeom>
          <a:noFill/>
          <a:ln w="28575">
            <a:noFill/>
            <a:miter lim="800000"/>
            <a:headEnd/>
            <a:tailEnd/>
          </a:ln>
        </p:spPr>
      </p:cxnSp>
      <p:cxnSp>
        <p:nvCxnSpPr>
          <p:cNvPr id="20491" name="_s20491"/>
          <p:cNvCxnSpPr>
            <a:cxnSpLocks noChangeShapeType="1"/>
            <a:stCxn id="21" idx="1"/>
          </p:cNvCxnSpPr>
          <p:nvPr/>
        </p:nvCxnSpPr>
        <p:spPr bwMode="auto">
          <a:xfrm rot="10800000" flipH="1">
            <a:off x="152400" y="2539705"/>
            <a:ext cx="5340832" cy="1351094"/>
          </a:xfrm>
          <a:prstGeom prst="bentConnector5">
            <a:avLst>
              <a:gd name="adj1" fmla="val -4280"/>
              <a:gd name="adj2" fmla="val 35307"/>
              <a:gd name="adj3" fmla="val 104280"/>
            </a:avLst>
          </a:prstGeom>
          <a:noFill/>
          <a:ln w="28575">
            <a:noFill/>
            <a:miter lim="800000"/>
            <a:headEnd/>
            <a:tailEnd/>
          </a:ln>
        </p:spPr>
      </p:cxnSp>
      <p:sp>
        <p:nvSpPr>
          <p:cNvPr id="41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20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  <p:graphicFrame>
        <p:nvGraphicFramePr>
          <p:cNvPr id="1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7929450"/>
              </p:ext>
            </p:extLst>
          </p:nvPr>
        </p:nvGraphicFramePr>
        <p:xfrm>
          <a:off x="152399" y="152399"/>
          <a:ext cx="8839201" cy="63802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85872"/>
                <a:gridCol w="1936805"/>
                <a:gridCol w="1608262"/>
                <a:gridCol w="1608262"/>
              </a:tblGrid>
              <a:tr h="685901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Распределение расходов бюджета муниципального образования «Суоярвский район» (млн. руб.)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58" marR="63058" marT="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57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58" marR="63058" marT="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2022 год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58" marR="6305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2023 год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58" marR="6305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2024 год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58" marR="63058" marT="0" marB="0"/>
                </a:tc>
              </a:tr>
              <a:tr h="2946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расходы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58" marR="63058" marT="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43,667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58" marR="6305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39,829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58" marR="6305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38,724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58" marR="63058" marT="0" marB="0" anchor="ctr"/>
                </a:tc>
              </a:tr>
              <a:tr h="2946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58" marR="63058" marT="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0,800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58" marR="6305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0,808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58" marR="6305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0,829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58" marR="63058" marT="0" marB="0" anchor="ctr"/>
                </a:tc>
              </a:tr>
              <a:tr h="8838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58" marR="63058" marT="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0,105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58" marR="6305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0,145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58" marR="6305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0,085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58" marR="63058" marT="0" marB="0" anchor="ctr"/>
                </a:tc>
              </a:tr>
              <a:tr h="2946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58" marR="63058" marT="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0,942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58" marR="6305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1,242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58" marR="6305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0,942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58" marR="63058" marT="0" marB="0" anchor="ctr"/>
                </a:tc>
              </a:tr>
              <a:tr h="5892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коммунальное хозяйство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58" marR="63058" marT="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1 303,506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58" marR="6305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3,421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58" marR="6305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1,770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58" marR="63058" marT="0" marB="0" anchor="ctr"/>
                </a:tc>
              </a:tr>
              <a:tr h="2946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58" marR="63058" marT="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386,699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58" marR="6305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315,500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58" marR="6305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315,245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58" marR="63058" marT="0" marB="0" anchor="ctr"/>
                </a:tc>
              </a:tr>
              <a:tr h="2946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58" marR="63058" marT="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19,033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58" marR="6305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9,986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58" marR="6305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9,986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58" marR="63058" marT="0" marB="0" anchor="ctr"/>
                </a:tc>
              </a:tr>
              <a:tr h="2946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58" marR="63058" marT="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26,774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58" marR="6305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28,559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58" marR="6305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28,552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58" marR="63058" marT="0" marB="0" anchor="ctr"/>
                </a:tc>
              </a:tr>
              <a:tr h="2946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58" marR="63058" marT="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22,034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58" marR="6305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14,962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58" marR="6305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14,920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58" marR="63058" marT="0" marB="0" anchor="ctr"/>
                </a:tc>
              </a:tr>
              <a:tr h="2946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58" marR="63058" marT="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0,600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58" marR="6305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0,600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58" marR="6305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0,600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58" marR="63058" marT="0" marB="0" anchor="ctr"/>
                </a:tc>
              </a:tr>
              <a:tr h="5892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58" marR="63058" marT="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3,900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58" marR="6305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3,900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58" marR="6305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3,900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58" marR="63058" marT="0" marB="0" anchor="ctr"/>
                </a:tc>
              </a:tr>
              <a:tr h="2946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58" marR="63058" marT="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8,725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58" marR="6305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8,725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58" marR="6305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8,725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58" marR="63058" marT="0" marB="0" anchor="ctr"/>
                </a:tc>
              </a:tr>
              <a:tr h="2946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РАСХОДОВ: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58" marR="63058" marT="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1 816,786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58" marR="6305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427,678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58" marR="6305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424,278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58" marR="63058" marT="0" marB="0" anchor="ctr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rganization Chart 4"/>
          <p:cNvGrpSpPr>
            <a:grpSpLocks noChangeAspect="1"/>
          </p:cNvGrpSpPr>
          <p:nvPr/>
        </p:nvGrpSpPr>
        <p:grpSpPr bwMode="auto">
          <a:xfrm>
            <a:off x="152400" y="1752600"/>
            <a:ext cx="8802688" cy="4570412"/>
            <a:chOff x="672" y="1231"/>
            <a:chExt cx="5931" cy="1016"/>
          </a:xfrm>
          <a:solidFill>
            <a:schemeClr val="tx2">
              <a:lumMod val="25000"/>
            </a:schemeClr>
          </a:solidFill>
        </p:grpSpPr>
        <p:cxnSp>
          <p:nvCxnSpPr>
            <p:cNvPr id="9" name="_s36922"/>
            <p:cNvCxnSpPr>
              <a:cxnSpLocks noChangeShapeType="1"/>
              <a:stCxn id="27" idx="0"/>
              <a:endCxn id="25" idx="2"/>
            </p:cNvCxnSpPr>
            <p:nvPr/>
          </p:nvCxnSpPr>
          <p:spPr bwMode="auto">
            <a:xfrm rot="16200000" flipV="1">
              <a:off x="5839" y="1716"/>
              <a:ext cx="153" cy="464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10" name="_s36920"/>
            <p:cNvCxnSpPr>
              <a:cxnSpLocks noChangeShapeType="1"/>
              <a:stCxn id="26" idx="0"/>
              <a:endCxn id="25" idx="2"/>
            </p:cNvCxnSpPr>
            <p:nvPr/>
          </p:nvCxnSpPr>
          <p:spPr bwMode="auto">
            <a:xfrm rot="5400000" flipH="1" flipV="1">
              <a:off x="5332" y="1677"/>
              <a:ext cx="153" cy="547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11" name="_s36918"/>
            <p:cNvCxnSpPr>
              <a:cxnSpLocks noChangeShapeType="1"/>
              <a:stCxn id="25" idx="0"/>
              <a:endCxn id="18" idx="2"/>
            </p:cNvCxnSpPr>
            <p:nvPr/>
          </p:nvCxnSpPr>
          <p:spPr bwMode="auto">
            <a:xfrm rot="16200000" flipV="1">
              <a:off x="4585" y="582"/>
              <a:ext cx="161" cy="2030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12" name="_s36870"/>
            <p:cNvCxnSpPr>
              <a:cxnSpLocks noChangeShapeType="1"/>
              <a:stCxn id="24" idx="0"/>
              <a:endCxn id="20" idx="2"/>
            </p:cNvCxnSpPr>
            <p:nvPr/>
          </p:nvCxnSpPr>
          <p:spPr bwMode="auto">
            <a:xfrm rot="16200000" flipV="1">
              <a:off x="3817" y="1719"/>
              <a:ext cx="152" cy="471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13" name="_s36871"/>
            <p:cNvCxnSpPr>
              <a:cxnSpLocks noChangeShapeType="1"/>
              <a:stCxn id="23" idx="0"/>
              <a:endCxn id="20" idx="2"/>
            </p:cNvCxnSpPr>
            <p:nvPr/>
          </p:nvCxnSpPr>
          <p:spPr bwMode="auto">
            <a:xfrm rot="5400000" flipH="1" flipV="1">
              <a:off x="3312" y="1685"/>
              <a:ext cx="152" cy="537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14" name="_s36872"/>
            <p:cNvCxnSpPr>
              <a:cxnSpLocks noChangeShapeType="1"/>
              <a:stCxn id="22" idx="0"/>
              <a:endCxn id="19" idx="2"/>
            </p:cNvCxnSpPr>
            <p:nvPr/>
          </p:nvCxnSpPr>
          <p:spPr bwMode="auto">
            <a:xfrm rot="16200000" flipV="1">
              <a:off x="1802" y="1720"/>
              <a:ext cx="152" cy="463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15" name="_s36873"/>
            <p:cNvCxnSpPr>
              <a:cxnSpLocks noChangeShapeType="1"/>
              <a:stCxn id="21" idx="0"/>
              <a:endCxn id="19" idx="2"/>
            </p:cNvCxnSpPr>
            <p:nvPr/>
          </p:nvCxnSpPr>
          <p:spPr bwMode="auto">
            <a:xfrm rot="5400000" flipH="1" flipV="1">
              <a:off x="1299" y="1680"/>
              <a:ext cx="152" cy="542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16" name="_s36874"/>
            <p:cNvCxnSpPr>
              <a:cxnSpLocks noChangeShapeType="1"/>
              <a:stCxn id="20" idx="0"/>
              <a:endCxn id="18" idx="2"/>
            </p:cNvCxnSpPr>
            <p:nvPr/>
          </p:nvCxnSpPr>
          <p:spPr bwMode="auto">
            <a:xfrm rot="16200000" flipV="1">
              <a:off x="3573" y="1596"/>
              <a:ext cx="161" cy="7"/>
            </a:xfrm>
            <a:prstGeom prst="straightConnector1">
              <a:avLst/>
            </a:prstGeom>
            <a:grpFill/>
            <a:ln w="28575">
              <a:solidFill>
                <a:schemeClr val="tx2">
                  <a:lumMod val="25000"/>
                </a:schemeClr>
              </a:solidFill>
              <a:round/>
              <a:headEnd/>
              <a:tailEnd/>
            </a:ln>
          </p:spPr>
        </p:cxnSp>
        <p:cxnSp>
          <p:nvCxnSpPr>
            <p:cNvPr id="17" name="_s36875"/>
            <p:cNvCxnSpPr>
              <a:cxnSpLocks noChangeShapeType="1"/>
              <a:stCxn id="19" idx="0"/>
              <a:endCxn id="18" idx="2"/>
            </p:cNvCxnSpPr>
            <p:nvPr/>
          </p:nvCxnSpPr>
          <p:spPr bwMode="auto">
            <a:xfrm rot="5400000" flipH="1" flipV="1">
              <a:off x="2568" y="597"/>
              <a:ext cx="161" cy="2002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miter lim="800000"/>
              <a:headEnd/>
              <a:tailEnd/>
            </a:ln>
          </p:spPr>
        </p:cxnSp>
        <p:sp>
          <p:nvSpPr>
            <p:cNvPr id="18" name="_s36876"/>
            <p:cNvSpPr>
              <a:spLocks noChangeArrowheads="1"/>
            </p:cNvSpPr>
            <p:nvPr/>
          </p:nvSpPr>
          <p:spPr bwMode="auto">
            <a:xfrm>
              <a:off x="2726" y="1231"/>
              <a:ext cx="1848" cy="288"/>
            </a:xfrm>
            <a:prstGeom prst="roundRect">
              <a:avLst>
                <a:gd name="adj" fmla="val 16667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2500" cap="all" dirty="0" smtClean="0">
                  <a:latin typeface="Calibri" pitchFamily="34" charset="0"/>
                </a:rPr>
                <a:t>Всего</a:t>
              </a:r>
            </a:p>
            <a:p>
              <a:pPr algn="ctr">
                <a:defRPr/>
              </a:pPr>
              <a:r>
                <a:rPr lang="ru-RU" sz="2500" cap="all" dirty="0" smtClean="0">
                  <a:latin typeface="Calibri" pitchFamily="34" charset="0"/>
                </a:rPr>
                <a:t>13,5</a:t>
              </a:r>
              <a:endParaRPr lang="ru-RU" sz="2500" cap="all" dirty="0" smtClean="0">
                <a:latin typeface="Calibri" pitchFamily="34" charset="0"/>
              </a:endParaRPr>
            </a:p>
          </p:txBody>
        </p:sp>
        <p:sp>
          <p:nvSpPr>
            <p:cNvPr id="19" name="_s36877"/>
            <p:cNvSpPr>
              <a:spLocks noChangeArrowheads="1"/>
            </p:cNvSpPr>
            <p:nvPr/>
          </p:nvSpPr>
          <p:spPr bwMode="auto">
            <a:xfrm>
              <a:off x="723" y="1680"/>
              <a:ext cx="1846" cy="195"/>
            </a:xfrm>
            <a:prstGeom prst="roundRect">
              <a:avLst>
                <a:gd name="adj" fmla="val 16667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500" dirty="0" smtClean="0">
                  <a:latin typeface="Calibri" pitchFamily="34" charset="0"/>
                </a:rPr>
                <a:t>Коммерческие </a:t>
              </a:r>
            </a:p>
            <a:p>
              <a:pPr algn="ctr">
                <a:defRPr/>
              </a:pPr>
              <a:r>
                <a:rPr lang="ru-RU" sz="1500" dirty="0" smtClean="0">
                  <a:latin typeface="Calibri" pitchFamily="34" charset="0"/>
                </a:rPr>
                <a:t>Кредиты</a:t>
              </a:r>
            </a:p>
            <a:p>
              <a:pPr algn="ctr">
                <a:defRPr/>
              </a:pPr>
              <a:r>
                <a:rPr lang="ru-RU" sz="1500" b="1" dirty="0" smtClean="0">
                  <a:latin typeface="Calibri" pitchFamily="34" charset="0"/>
                </a:rPr>
                <a:t>-4,593</a:t>
              </a:r>
              <a:endParaRPr lang="ru-RU" sz="1500" b="1" dirty="0">
                <a:latin typeface="Calibri" pitchFamily="34" charset="0"/>
              </a:endParaRPr>
            </a:p>
          </p:txBody>
        </p:sp>
        <p:sp>
          <p:nvSpPr>
            <p:cNvPr id="20" name="_s36878"/>
            <p:cNvSpPr>
              <a:spLocks noChangeArrowheads="1"/>
            </p:cNvSpPr>
            <p:nvPr/>
          </p:nvSpPr>
          <p:spPr bwMode="auto">
            <a:xfrm>
              <a:off x="2733" y="1680"/>
              <a:ext cx="1848" cy="195"/>
            </a:xfrm>
            <a:prstGeom prst="roundRect">
              <a:avLst>
                <a:gd name="adj" fmla="val 16667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500" dirty="0" smtClean="0">
                  <a:latin typeface="Calibri" pitchFamily="34" charset="0"/>
                </a:rPr>
                <a:t>Бюджетные</a:t>
              </a:r>
            </a:p>
            <a:p>
              <a:pPr algn="ctr">
                <a:defRPr/>
              </a:pPr>
              <a:r>
                <a:rPr lang="ru-RU" sz="1500" dirty="0" smtClean="0">
                  <a:latin typeface="Calibri" pitchFamily="34" charset="0"/>
                </a:rPr>
                <a:t>Кредиты</a:t>
              </a:r>
            </a:p>
            <a:p>
              <a:pPr algn="ctr">
                <a:defRPr/>
              </a:pPr>
              <a:r>
                <a:rPr lang="ru-RU" sz="1500" b="1" dirty="0" smtClean="0">
                  <a:latin typeface="Calibri" pitchFamily="34" charset="0"/>
                </a:rPr>
                <a:t>18,093</a:t>
              </a:r>
              <a:endParaRPr lang="ru-RU" sz="1500" b="1" dirty="0">
                <a:latin typeface="Calibri" pitchFamily="34" charset="0"/>
              </a:endParaRPr>
            </a:p>
          </p:txBody>
        </p:sp>
        <p:sp>
          <p:nvSpPr>
            <p:cNvPr id="21" name="_s36879"/>
            <p:cNvSpPr>
              <a:spLocks noChangeArrowheads="1"/>
            </p:cNvSpPr>
            <p:nvPr/>
          </p:nvSpPr>
          <p:spPr bwMode="auto">
            <a:xfrm>
              <a:off x="672" y="2027"/>
              <a:ext cx="864" cy="220"/>
            </a:xfrm>
            <a:prstGeom prst="roundRect">
              <a:avLst>
                <a:gd name="adj" fmla="val 16667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500" dirty="0" smtClean="0">
                  <a:latin typeface="Calibri" pitchFamily="34" charset="0"/>
                </a:rPr>
                <a:t>Привлечение</a:t>
              </a:r>
            </a:p>
            <a:p>
              <a:pPr algn="ctr">
                <a:defRPr/>
              </a:pPr>
              <a:r>
                <a:rPr lang="ru-RU" sz="1500" b="1" dirty="0" smtClean="0">
                  <a:latin typeface="Calibri" pitchFamily="34" charset="0"/>
                </a:rPr>
                <a:t>0,0</a:t>
              </a:r>
              <a:endParaRPr lang="ru-RU" sz="1500" b="1" dirty="0" smtClean="0">
                <a:latin typeface="Calibri" pitchFamily="34" charset="0"/>
              </a:endParaRPr>
            </a:p>
          </p:txBody>
        </p:sp>
        <p:sp>
          <p:nvSpPr>
            <p:cNvPr id="22" name="_s36880"/>
            <p:cNvSpPr>
              <a:spLocks noChangeArrowheads="1"/>
            </p:cNvSpPr>
            <p:nvPr/>
          </p:nvSpPr>
          <p:spPr bwMode="auto">
            <a:xfrm>
              <a:off x="1680" y="2027"/>
              <a:ext cx="864" cy="220"/>
            </a:xfrm>
            <a:prstGeom prst="roundRect">
              <a:avLst>
                <a:gd name="adj" fmla="val 16667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500" dirty="0" smtClean="0">
                  <a:latin typeface="Calibri" pitchFamily="34" charset="0"/>
                </a:rPr>
                <a:t>Погашение</a:t>
              </a:r>
            </a:p>
            <a:p>
              <a:pPr algn="ctr">
                <a:defRPr/>
              </a:pPr>
              <a:r>
                <a:rPr lang="ru-RU" sz="1500" b="1" dirty="0" smtClean="0">
                  <a:latin typeface="Calibri" pitchFamily="34" charset="0"/>
                </a:rPr>
                <a:t>-4,593</a:t>
              </a:r>
              <a:endParaRPr lang="ru-RU" sz="1500" b="1" dirty="0" smtClean="0">
                <a:latin typeface="Calibri" pitchFamily="34" charset="0"/>
              </a:endParaRPr>
            </a:p>
          </p:txBody>
        </p:sp>
        <p:sp>
          <p:nvSpPr>
            <p:cNvPr id="23" name="_s36881"/>
            <p:cNvSpPr>
              <a:spLocks noChangeArrowheads="1"/>
            </p:cNvSpPr>
            <p:nvPr/>
          </p:nvSpPr>
          <p:spPr bwMode="auto">
            <a:xfrm>
              <a:off x="2688" y="2027"/>
              <a:ext cx="864" cy="220"/>
            </a:xfrm>
            <a:prstGeom prst="roundRect">
              <a:avLst>
                <a:gd name="adj" fmla="val 16667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500" dirty="0" smtClean="0">
                  <a:latin typeface="Calibri" pitchFamily="34" charset="0"/>
                </a:rPr>
                <a:t>Привлечение</a:t>
              </a:r>
            </a:p>
            <a:p>
              <a:pPr algn="ctr">
                <a:defRPr/>
              </a:pPr>
              <a:r>
                <a:rPr lang="ru-RU" sz="1500" b="1" dirty="0" smtClean="0">
                  <a:latin typeface="Calibri" pitchFamily="34" charset="0"/>
                </a:rPr>
                <a:t>18,093</a:t>
              </a:r>
              <a:endParaRPr lang="ru-RU" sz="1500" b="1" dirty="0" smtClean="0">
                <a:latin typeface="Calibri" pitchFamily="34" charset="0"/>
              </a:endParaRPr>
            </a:p>
          </p:txBody>
        </p:sp>
        <p:sp>
          <p:nvSpPr>
            <p:cNvPr id="24" name="_s36882"/>
            <p:cNvSpPr>
              <a:spLocks noChangeArrowheads="1"/>
            </p:cNvSpPr>
            <p:nvPr/>
          </p:nvSpPr>
          <p:spPr bwMode="auto">
            <a:xfrm>
              <a:off x="3696" y="2027"/>
              <a:ext cx="864" cy="220"/>
            </a:xfrm>
            <a:prstGeom prst="roundRect">
              <a:avLst>
                <a:gd name="adj" fmla="val 16667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500" dirty="0" smtClean="0">
                  <a:latin typeface="Calibri" pitchFamily="34" charset="0"/>
                </a:rPr>
                <a:t>Погашение</a:t>
              </a:r>
            </a:p>
            <a:p>
              <a:pPr algn="ctr">
                <a:defRPr/>
              </a:pPr>
              <a:r>
                <a:rPr lang="ru-RU" sz="1500" b="1" dirty="0" smtClean="0">
                  <a:latin typeface="Calibri" pitchFamily="34" charset="0"/>
                </a:rPr>
                <a:t>0,0</a:t>
              </a:r>
              <a:endParaRPr lang="ru-RU" sz="1500" b="1" dirty="0" smtClean="0">
                <a:latin typeface="Calibri" pitchFamily="34" charset="0"/>
              </a:endParaRPr>
            </a:p>
          </p:txBody>
        </p:sp>
        <p:sp>
          <p:nvSpPr>
            <p:cNvPr id="25" name="_s36917"/>
            <p:cNvSpPr>
              <a:spLocks noChangeArrowheads="1"/>
            </p:cNvSpPr>
            <p:nvPr/>
          </p:nvSpPr>
          <p:spPr bwMode="auto">
            <a:xfrm>
              <a:off x="4757" y="1680"/>
              <a:ext cx="1846" cy="194"/>
            </a:xfrm>
            <a:prstGeom prst="roundRect">
              <a:avLst>
                <a:gd name="adj" fmla="val 16667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500" dirty="0" smtClean="0">
                  <a:latin typeface="Calibri" pitchFamily="34" charset="0"/>
                </a:rPr>
                <a:t>Кредиты</a:t>
              </a:r>
            </a:p>
            <a:p>
              <a:pPr algn="ctr">
                <a:defRPr/>
              </a:pPr>
              <a:r>
                <a:rPr lang="ru-RU" sz="1500" dirty="0" smtClean="0">
                  <a:latin typeface="Calibri" pitchFamily="34" charset="0"/>
                </a:rPr>
                <a:t> Поселениям</a:t>
              </a:r>
            </a:p>
            <a:p>
              <a:pPr algn="ctr">
                <a:defRPr/>
              </a:pPr>
              <a:r>
                <a:rPr lang="ru-RU" sz="1500" b="1" dirty="0" smtClean="0">
                  <a:latin typeface="Calibri" pitchFamily="34" charset="0"/>
                </a:rPr>
                <a:t>0,0</a:t>
              </a:r>
              <a:endParaRPr lang="ru-RU" sz="1500" b="1" dirty="0">
                <a:latin typeface="Calibri" pitchFamily="34" charset="0"/>
              </a:endParaRPr>
            </a:p>
          </p:txBody>
        </p:sp>
        <p:sp>
          <p:nvSpPr>
            <p:cNvPr id="26" name="_s36919"/>
            <p:cNvSpPr>
              <a:spLocks noChangeArrowheads="1"/>
            </p:cNvSpPr>
            <p:nvPr/>
          </p:nvSpPr>
          <p:spPr bwMode="auto">
            <a:xfrm>
              <a:off x="4704" y="2027"/>
              <a:ext cx="861" cy="219"/>
            </a:xfrm>
            <a:prstGeom prst="roundRect">
              <a:avLst>
                <a:gd name="adj" fmla="val 16667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500" dirty="0" smtClean="0">
                  <a:latin typeface="Calibri" pitchFamily="34" charset="0"/>
                </a:rPr>
                <a:t>Выдача</a:t>
              </a:r>
            </a:p>
            <a:p>
              <a:pPr algn="ctr">
                <a:defRPr/>
              </a:pPr>
              <a:r>
                <a:rPr lang="ru-RU" sz="1500" b="1" dirty="0" smtClean="0">
                  <a:latin typeface="Calibri" pitchFamily="34" charset="0"/>
                </a:rPr>
                <a:t>0,0</a:t>
              </a:r>
            </a:p>
          </p:txBody>
        </p:sp>
        <p:sp>
          <p:nvSpPr>
            <p:cNvPr id="27" name="_s36921"/>
            <p:cNvSpPr>
              <a:spLocks noChangeArrowheads="1"/>
            </p:cNvSpPr>
            <p:nvPr/>
          </p:nvSpPr>
          <p:spPr bwMode="auto">
            <a:xfrm>
              <a:off x="5712" y="2027"/>
              <a:ext cx="864" cy="219"/>
            </a:xfrm>
            <a:prstGeom prst="roundRect">
              <a:avLst>
                <a:gd name="adj" fmla="val 16667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500" dirty="0" smtClean="0">
                  <a:latin typeface="Calibri" pitchFamily="34" charset="0"/>
                </a:rPr>
                <a:t>Возврат</a:t>
              </a:r>
            </a:p>
            <a:p>
              <a:pPr algn="ctr">
                <a:defRPr/>
              </a:pPr>
              <a:r>
                <a:rPr lang="ru-RU" sz="1500" b="1" dirty="0" smtClean="0">
                  <a:latin typeface="Calibri" pitchFamily="34" charset="0"/>
                </a:rPr>
                <a:t>0,0</a:t>
              </a:r>
            </a:p>
          </p:txBody>
        </p:sp>
      </p:grp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Источники финансирования дефицита бюджета</a:t>
            </a:r>
          </a:p>
          <a:p>
            <a:pPr algn="ctr"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2022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год (млн. руб.)</a:t>
            </a:r>
            <a:endParaRPr lang="ru-RU" sz="20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29" name="Соединительная линия уступом 28"/>
          <p:cNvCxnSpPr>
            <a:stCxn id="18" idx="2"/>
            <a:endCxn id="19" idx="0"/>
          </p:cNvCxnSpPr>
          <p:nvPr/>
        </p:nvCxnSpPr>
        <p:spPr>
          <a:xfrm rot="5400000">
            <a:off x="2723021" y="1923123"/>
            <a:ext cx="724248" cy="2974302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Соединительная линия уступом 30"/>
          <p:cNvCxnSpPr>
            <a:stCxn id="18" idx="2"/>
            <a:endCxn id="20" idx="0"/>
          </p:cNvCxnSpPr>
          <p:nvPr/>
        </p:nvCxnSpPr>
        <p:spPr>
          <a:xfrm rot="16200000" flipH="1">
            <a:off x="4215367" y="3405079"/>
            <a:ext cx="724248" cy="10390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Соединительная линия уступом 32"/>
          <p:cNvCxnSpPr>
            <a:stCxn id="18" idx="2"/>
            <a:endCxn id="25" idx="0"/>
          </p:cNvCxnSpPr>
          <p:nvPr/>
        </p:nvCxnSpPr>
        <p:spPr>
          <a:xfrm rot="16200000" flipH="1">
            <a:off x="5716618" y="1903828"/>
            <a:ext cx="724248" cy="3012892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hape 34"/>
          <p:cNvCxnSpPr>
            <a:stCxn id="19" idx="2"/>
            <a:endCxn id="21" idx="0"/>
          </p:cNvCxnSpPr>
          <p:nvPr/>
        </p:nvCxnSpPr>
        <p:spPr>
          <a:xfrm rot="5400000">
            <a:off x="853900" y="4589261"/>
            <a:ext cx="683763" cy="804427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Соединительная линия уступом 37"/>
          <p:cNvCxnSpPr>
            <a:stCxn id="19" idx="2"/>
            <a:endCxn id="22" idx="0"/>
          </p:cNvCxnSpPr>
          <p:nvPr/>
        </p:nvCxnSpPr>
        <p:spPr>
          <a:xfrm rot="16200000" flipH="1">
            <a:off x="1601927" y="4645659"/>
            <a:ext cx="683763" cy="691629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Соединительная линия уступом 41"/>
          <p:cNvCxnSpPr>
            <a:stCxn id="20" idx="2"/>
            <a:endCxn id="23" idx="0"/>
          </p:cNvCxnSpPr>
          <p:nvPr/>
        </p:nvCxnSpPr>
        <p:spPr>
          <a:xfrm rot="5400000">
            <a:off x="3842302" y="4592971"/>
            <a:ext cx="683763" cy="797007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Соединительная линия уступом 45"/>
          <p:cNvCxnSpPr>
            <a:stCxn id="20" idx="2"/>
            <a:endCxn id="24" idx="0"/>
          </p:cNvCxnSpPr>
          <p:nvPr/>
        </p:nvCxnSpPr>
        <p:spPr>
          <a:xfrm rot="16200000" flipH="1">
            <a:off x="4590330" y="4641949"/>
            <a:ext cx="683763" cy="699050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Соединительная линия уступом 47"/>
          <p:cNvCxnSpPr>
            <a:stCxn id="25" idx="2"/>
            <a:endCxn id="26" idx="0"/>
          </p:cNvCxnSpPr>
          <p:nvPr/>
        </p:nvCxnSpPr>
        <p:spPr>
          <a:xfrm rot="5400000">
            <a:off x="6836247" y="4584414"/>
            <a:ext cx="688261" cy="809622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Соединительная линия уступом 49"/>
          <p:cNvCxnSpPr>
            <a:stCxn id="25" idx="2"/>
            <a:endCxn id="27" idx="0"/>
          </p:cNvCxnSpPr>
          <p:nvPr/>
        </p:nvCxnSpPr>
        <p:spPr>
          <a:xfrm rot="16200000" flipH="1">
            <a:off x="7585388" y="4644895"/>
            <a:ext cx="688261" cy="688660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rganization Chart 4"/>
          <p:cNvGrpSpPr>
            <a:grpSpLocks noChangeAspect="1"/>
          </p:cNvGrpSpPr>
          <p:nvPr/>
        </p:nvGrpSpPr>
        <p:grpSpPr bwMode="auto">
          <a:xfrm>
            <a:off x="152400" y="1752600"/>
            <a:ext cx="8802688" cy="4570412"/>
            <a:chOff x="672" y="1231"/>
            <a:chExt cx="5931" cy="1016"/>
          </a:xfrm>
          <a:solidFill>
            <a:schemeClr val="tx2">
              <a:lumMod val="25000"/>
            </a:schemeClr>
          </a:solidFill>
        </p:grpSpPr>
        <p:cxnSp>
          <p:nvCxnSpPr>
            <p:cNvPr id="9" name="_s36922"/>
            <p:cNvCxnSpPr>
              <a:cxnSpLocks noChangeShapeType="1"/>
              <a:stCxn id="27" idx="0"/>
              <a:endCxn id="25" idx="2"/>
            </p:cNvCxnSpPr>
            <p:nvPr/>
          </p:nvCxnSpPr>
          <p:spPr bwMode="auto">
            <a:xfrm rot="16200000" flipV="1">
              <a:off x="5839" y="1716"/>
              <a:ext cx="153" cy="464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10" name="_s36920"/>
            <p:cNvCxnSpPr>
              <a:cxnSpLocks noChangeShapeType="1"/>
              <a:stCxn id="26" idx="0"/>
              <a:endCxn id="25" idx="2"/>
            </p:cNvCxnSpPr>
            <p:nvPr/>
          </p:nvCxnSpPr>
          <p:spPr bwMode="auto">
            <a:xfrm rot="5400000" flipH="1" flipV="1">
              <a:off x="5332" y="1677"/>
              <a:ext cx="153" cy="547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11" name="_s36918"/>
            <p:cNvCxnSpPr>
              <a:cxnSpLocks noChangeShapeType="1"/>
              <a:stCxn id="25" idx="0"/>
              <a:endCxn id="18" idx="2"/>
            </p:cNvCxnSpPr>
            <p:nvPr/>
          </p:nvCxnSpPr>
          <p:spPr bwMode="auto">
            <a:xfrm rot="16200000" flipV="1">
              <a:off x="4585" y="582"/>
              <a:ext cx="161" cy="2030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12" name="_s36870"/>
            <p:cNvCxnSpPr>
              <a:cxnSpLocks noChangeShapeType="1"/>
              <a:stCxn id="24" idx="0"/>
              <a:endCxn id="20" idx="2"/>
            </p:cNvCxnSpPr>
            <p:nvPr/>
          </p:nvCxnSpPr>
          <p:spPr bwMode="auto">
            <a:xfrm rot="16200000" flipV="1">
              <a:off x="3817" y="1719"/>
              <a:ext cx="152" cy="471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13" name="_s36871"/>
            <p:cNvCxnSpPr>
              <a:cxnSpLocks noChangeShapeType="1"/>
              <a:stCxn id="23" idx="0"/>
              <a:endCxn id="20" idx="2"/>
            </p:cNvCxnSpPr>
            <p:nvPr/>
          </p:nvCxnSpPr>
          <p:spPr bwMode="auto">
            <a:xfrm rot="5400000" flipH="1" flipV="1">
              <a:off x="3312" y="1685"/>
              <a:ext cx="152" cy="537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14" name="_s36872"/>
            <p:cNvCxnSpPr>
              <a:cxnSpLocks noChangeShapeType="1"/>
              <a:stCxn id="22" idx="0"/>
              <a:endCxn id="19" idx="2"/>
            </p:cNvCxnSpPr>
            <p:nvPr/>
          </p:nvCxnSpPr>
          <p:spPr bwMode="auto">
            <a:xfrm rot="16200000" flipV="1">
              <a:off x="1802" y="1720"/>
              <a:ext cx="152" cy="463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15" name="_s36873"/>
            <p:cNvCxnSpPr>
              <a:cxnSpLocks noChangeShapeType="1"/>
              <a:stCxn id="21" idx="0"/>
              <a:endCxn id="19" idx="2"/>
            </p:cNvCxnSpPr>
            <p:nvPr/>
          </p:nvCxnSpPr>
          <p:spPr bwMode="auto">
            <a:xfrm rot="5400000" flipH="1" flipV="1">
              <a:off x="1299" y="1680"/>
              <a:ext cx="152" cy="542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16" name="_s36874"/>
            <p:cNvCxnSpPr>
              <a:cxnSpLocks noChangeShapeType="1"/>
              <a:stCxn id="20" idx="0"/>
              <a:endCxn id="18" idx="2"/>
            </p:cNvCxnSpPr>
            <p:nvPr/>
          </p:nvCxnSpPr>
          <p:spPr bwMode="auto">
            <a:xfrm rot="16200000" flipV="1">
              <a:off x="3573" y="1596"/>
              <a:ext cx="161" cy="7"/>
            </a:xfrm>
            <a:prstGeom prst="straightConnector1">
              <a:avLst/>
            </a:prstGeom>
            <a:grpFill/>
            <a:ln w="28575">
              <a:solidFill>
                <a:schemeClr val="tx2">
                  <a:lumMod val="25000"/>
                </a:schemeClr>
              </a:solidFill>
              <a:round/>
              <a:headEnd/>
              <a:tailEnd/>
            </a:ln>
          </p:spPr>
        </p:cxnSp>
        <p:cxnSp>
          <p:nvCxnSpPr>
            <p:cNvPr id="17" name="_s36875"/>
            <p:cNvCxnSpPr>
              <a:cxnSpLocks noChangeShapeType="1"/>
              <a:stCxn id="19" idx="0"/>
              <a:endCxn id="18" idx="2"/>
            </p:cNvCxnSpPr>
            <p:nvPr/>
          </p:nvCxnSpPr>
          <p:spPr bwMode="auto">
            <a:xfrm rot="5400000" flipH="1" flipV="1">
              <a:off x="2568" y="597"/>
              <a:ext cx="161" cy="2002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miter lim="800000"/>
              <a:headEnd/>
              <a:tailEnd/>
            </a:ln>
          </p:spPr>
        </p:cxnSp>
        <p:sp>
          <p:nvSpPr>
            <p:cNvPr id="18" name="_s36876"/>
            <p:cNvSpPr>
              <a:spLocks noChangeArrowheads="1"/>
            </p:cNvSpPr>
            <p:nvPr/>
          </p:nvSpPr>
          <p:spPr bwMode="auto">
            <a:xfrm>
              <a:off x="2726" y="1231"/>
              <a:ext cx="1848" cy="288"/>
            </a:xfrm>
            <a:prstGeom prst="roundRect">
              <a:avLst>
                <a:gd name="adj" fmla="val 16667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2500" cap="all" dirty="0" smtClean="0">
                  <a:latin typeface="Calibri" pitchFamily="34" charset="0"/>
                </a:rPr>
                <a:t>Всего</a:t>
              </a:r>
            </a:p>
            <a:p>
              <a:pPr algn="ctr">
                <a:defRPr/>
              </a:pPr>
              <a:r>
                <a:rPr lang="ru-RU" sz="2500" cap="all" dirty="0" smtClean="0">
                  <a:latin typeface="Calibri" pitchFamily="34" charset="0"/>
                </a:rPr>
                <a:t>0,0</a:t>
              </a:r>
              <a:endParaRPr lang="ru-RU" sz="2500" cap="all" dirty="0" smtClean="0">
                <a:latin typeface="Calibri" pitchFamily="34" charset="0"/>
              </a:endParaRPr>
            </a:p>
          </p:txBody>
        </p:sp>
        <p:sp>
          <p:nvSpPr>
            <p:cNvPr id="19" name="_s36877"/>
            <p:cNvSpPr>
              <a:spLocks noChangeArrowheads="1"/>
            </p:cNvSpPr>
            <p:nvPr/>
          </p:nvSpPr>
          <p:spPr bwMode="auto">
            <a:xfrm>
              <a:off x="723" y="1680"/>
              <a:ext cx="1846" cy="195"/>
            </a:xfrm>
            <a:prstGeom prst="roundRect">
              <a:avLst>
                <a:gd name="adj" fmla="val 16667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500" dirty="0" smtClean="0">
                  <a:latin typeface="Calibri" pitchFamily="34" charset="0"/>
                </a:rPr>
                <a:t>Коммерческие </a:t>
              </a:r>
            </a:p>
            <a:p>
              <a:pPr algn="ctr">
                <a:defRPr/>
              </a:pPr>
              <a:r>
                <a:rPr lang="ru-RU" sz="1500" dirty="0" smtClean="0">
                  <a:latin typeface="Calibri" pitchFamily="34" charset="0"/>
                </a:rPr>
                <a:t>Кредиты </a:t>
              </a:r>
            </a:p>
            <a:p>
              <a:pPr algn="ctr">
                <a:defRPr/>
              </a:pPr>
              <a:r>
                <a:rPr lang="ru-RU" sz="1500" b="1" dirty="0" smtClean="0">
                  <a:latin typeface="Calibri" pitchFamily="34" charset="0"/>
                </a:rPr>
                <a:t>0,0</a:t>
              </a:r>
              <a:endParaRPr lang="ru-RU" sz="1500" b="1" dirty="0">
                <a:latin typeface="Calibri" pitchFamily="34" charset="0"/>
              </a:endParaRPr>
            </a:p>
          </p:txBody>
        </p:sp>
        <p:sp>
          <p:nvSpPr>
            <p:cNvPr id="20" name="_s36878"/>
            <p:cNvSpPr>
              <a:spLocks noChangeArrowheads="1"/>
            </p:cNvSpPr>
            <p:nvPr/>
          </p:nvSpPr>
          <p:spPr bwMode="auto">
            <a:xfrm>
              <a:off x="2733" y="1680"/>
              <a:ext cx="1848" cy="195"/>
            </a:xfrm>
            <a:prstGeom prst="roundRect">
              <a:avLst>
                <a:gd name="adj" fmla="val 16667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500" dirty="0" smtClean="0">
                  <a:latin typeface="Calibri" pitchFamily="34" charset="0"/>
                </a:rPr>
                <a:t>Бюджетные</a:t>
              </a:r>
            </a:p>
            <a:p>
              <a:pPr algn="ctr">
                <a:defRPr/>
              </a:pPr>
              <a:r>
                <a:rPr lang="ru-RU" sz="1500" dirty="0" smtClean="0">
                  <a:latin typeface="Calibri" pitchFamily="34" charset="0"/>
                </a:rPr>
                <a:t>Кредиты</a:t>
              </a:r>
            </a:p>
            <a:p>
              <a:pPr algn="ctr">
                <a:defRPr/>
              </a:pPr>
              <a:r>
                <a:rPr lang="ru-RU" sz="1500" b="1" dirty="0" smtClean="0">
                  <a:latin typeface="Calibri" pitchFamily="34" charset="0"/>
                </a:rPr>
                <a:t>0,0</a:t>
              </a:r>
              <a:endParaRPr lang="ru-RU" sz="1500" b="1" dirty="0">
                <a:latin typeface="Calibri" pitchFamily="34" charset="0"/>
              </a:endParaRPr>
            </a:p>
          </p:txBody>
        </p:sp>
        <p:sp>
          <p:nvSpPr>
            <p:cNvPr id="21" name="_s36879"/>
            <p:cNvSpPr>
              <a:spLocks noChangeArrowheads="1"/>
            </p:cNvSpPr>
            <p:nvPr/>
          </p:nvSpPr>
          <p:spPr bwMode="auto">
            <a:xfrm>
              <a:off x="672" y="2027"/>
              <a:ext cx="864" cy="220"/>
            </a:xfrm>
            <a:prstGeom prst="roundRect">
              <a:avLst>
                <a:gd name="adj" fmla="val 16667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500" dirty="0" smtClean="0">
                  <a:latin typeface="Calibri" pitchFamily="34" charset="0"/>
                </a:rPr>
                <a:t>Привлечение</a:t>
              </a:r>
            </a:p>
            <a:p>
              <a:pPr algn="ctr">
                <a:defRPr/>
              </a:pPr>
              <a:r>
                <a:rPr lang="ru-RU" sz="1500" b="1" dirty="0" smtClean="0">
                  <a:latin typeface="Calibri" pitchFamily="34" charset="0"/>
                </a:rPr>
                <a:t>45,0</a:t>
              </a:r>
              <a:endParaRPr lang="ru-RU" sz="1500" b="1" dirty="0" smtClean="0">
                <a:latin typeface="Calibri" pitchFamily="34" charset="0"/>
              </a:endParaRPr>
            </a:p>
          </p:txBody>
        </p:sp>
        <p:sp>
          <p:nvSpPr>
            <p:cNvPr id="22" name="_s36880"/>
            <p:cNvSpPr>
              <a:spLocks noChangeArrowheads="1"/>
            </p:cNvSpPr>
            <p:nvPr/>
          </p:nvSpPr>
          <p:spPr bwMode="auto">
            <a:xfrm>
              <a:off x="1680" y="2027"/>
              <a:ext cx="864" cy="220"/>
            </a:xfrm>
            <a:prstGeom prst="roundRect">
              <a:avLst>
                <a:gd name="adj" fmla="val 16667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endParaRPr lang="ru-RU" sz="1500" dirty="0" smtClean="0">
                <a:latin typeface="Calibri" pitchFamily="34" charset="0"/>
              </a:endParaRPr>
            </a:p>
            <a:p>
              <a:pPr algn="ctr">
                <a:defRPr/>
              </a:pPr>
              <a:r>
                <a:rPr lang="ru-RU" sz="1500" dirty="0" smtClean="0">
                  <a:latin typeface="Calibri" pitchFamily="34" charset="0"/>
                </a:rPr>
                <a:t>Погашение</a:t>
              </a:r>
            </a:p>
            <a:p>
              <a:pPr algn="ctr">
                <a:defRPr/>
              </a:pPr>
              <a:r>
                <a:rPr lang="ru-RU" sz="1500" b="1" dirty="0" smtClean="0">
                  <a:latin typeface="Calibri" pitchFamily="34" charset="0"/>
                </a:rPr>
                <a:t>-45,0</a:t>
              </a:r>
              <a:endParaRPr lang="ru-RU" sz="1500" b="1" dirty="0" smtClean="0">
                <a:latin typeface="Calibri" pitchFamily="34" charset="0"/>
              </a:endParaRPr>
            </a:p>
            <a:p>
              <a:pPr algn="ctr">
                <a:defRPr/>
              </a:pPr>
              <a:endParaRPr lang="ru-RU" sz="2000" b="1" dirty="0">
                <a:latin typeface="Calibri" pitchFamily="34" charset="0"/>
              </a:endParaRPr>
            </a:p>
          </p:txBody>
        </p:sp>
        <p:sp>
          <p:nvSpPr>
            <p:cNvPr id="23" name="_s36881"/>
            <p:cNvSpPr>
              <a:spLocks noChangeArrowheads="1"/>
            </p:cNvSpPr>
            <p:nvPr/>
          </p:nvSpPr>
          <p:spPr bwMode="auto">
            <a:xfrm>
              <a:off x="2688" y="2027"/>
              <a:ext cx="864" cy="220"/>
            </a:xfrm>
            <a:prstGeom prst="roundRect">
              <a:avLst>
                <a:gd name="adj" fmla="val 16667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500" dirty="0" smtClean="0">
                  <a:latin typeface="Calibri" pitchFamily="34" charset="0"/>
                </a:rPr>
                <a:t>Привлечение</a:t>
              </a:r>
            </a:p>
            <a:p>
              <a:pPr algn="ctr">
                <a:defRPr/>
              </a:pPr>
              <a:r>
                <a:rPr lang="ru-RU" sz="1500" b="1" dirty="0" smtClean="0">
                  <a:latin typeface="Calibri" pitchFamily="34" charset="0"/>
                </a:rPr>
                <a:t>9,12</a:t>
              </a:r>
              <a:endParaRPr lang="ru-RU" sz="1500" b="1" dirty="0" smtClean="0">
                <a:latin typeface="Calibri" pitchFamily="34" charset="0"/>
              </a:endParaRPr>
            </a:p>
          </p:txBody>
        </p:sp>
        <p:sp>
          <p:nvSpPr>
            <p:cNvPr id="24" name="_s36882"/>
            <p:cNvSpPr>
              <a:spLocks noChangeArrowheads="1"/>
            </p:cNvSpPr>
            <p:nvPr/>
          </p:nvSpPr>
          <p:spPr bwMode="auto">
            <a:xfrm>
              <a:off x="3696" y="2027"/>
              <a:ext cx="864" cy="220"/>
            </a:xfrm>
            <a:prstGeom prst="roundRect">
              <a:avLst>
                <a:gd name="adj" fmla="val 16667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500" dirty="0" smtClean="0">
                  <a:latin typeface="Calibri" pitchFamily="34" charset="0"/>
                </a:rPr>
                <a:t>Погашение</a:t>
              </a:r>
            </a:p>
            <a:p>
              <a:pPr algn="ctr">
                <a:defRPr/>
              </a:pPr>
              <a:r>
                <a:rPr lang="ru-RU" sz="1500" b="1" dirty="0" smtClean="0">
                  <a:latin typeface="Calibri" pitchFamily="34" charset="0"/>
                </a:rPr>
                <a:t>-9,12</a:t>
              </a:r>
              <a:endParaRPr lang="ru-RU" sz="1500" b="1" dirty="0" smtClean="0">
                <a:latin typeface="Calibri" pitchFamily="34" charset="0"/>
              </a:endParaRPr>
            </a:p>
          </p:txBody>
        </p:sp>
        <p:sp>
          <p:nvSpPr>
            <p:cNvPr id="25" name="_s36917"/>
            <p:cNvSpPr>
              <a:spLocks noChangeArrowheads="1"/>
            </p:cNvSpPr>
            <p:nvPr/>
          </p:nvSpPr>
          <p:spPr bwMode="auto">
            <a:xfrm>
              <a:off x="4757" y="1680"/>
              <a:ext cx="1846" cy="194"/>
            </a:xfrm>
            <a:prstGeom prst="roundRect">
              <a:avLst>
                <a:gd name="adj" fmla="val 16667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500" dirty="0" smtClean="0">
                  <a:latin typeface="Calibri" pitchFamily="34" charset="0"/>
                </a:rPr>
                <a:t>Кредиты</a:t>
              </a:r>
            </a:p>
            <a:p>
              <a:pPr algn="ctr">
                <a:defRPr/>
              </a:pPr>
              <a:r>
                <a:rPr lang="ru-RU" sz="1500" dirty="0" smtClean="0">
                  <a:latin typeface="Calibri" pitchFamily="34" charset="0"/>
                </a:rPr>
                <a:t> Поселениям</a:t>
              </a:r>
            </a:p>
            <a:p>
              <a:pPr algn="ctr">
                <a:defRPr/>
              </a:pPr>
              <a:r>
                <a:rPr lang="ru-RU" sz="1500" b="1" dirty="0" smtClean="0">
                  <a:latin typeface="Calibri" pitchFamily="34" charset="0"/>
                </a:rPr>
                <a:t>0,0</a:t>
              </a:r>
              <a:endParaRPr lang="ru-RU" sz="1500" b="1" dirty="0">
                <a:latin typeface="Calibri" pitchFamily="34" charset="0"/>
              </a:endParaRPr>
            </a:p>
          </p:txBody>
        </p:sp>
        <p:sp>
          <p:nvSpPr>
            <p:cNvPr id="26" name="_s36919"/>
            <p:cNvSpPr>
              <a:spLocks noChangeArrowheads="1"/>
            </p:cNvSpPr>
            <p:nvPr/>
          </p:nvSpPr>
          <p:spPr bwMode="auto">
            <a:xfrm>
              <a:off x="4704" y="2027"/>
              <a:ext cx="861" cy="219"/>
            </a:xfrm>
            <a:prstGeom prst="roundRect">
              <a:avLst>
                <a:gd name="adj" fmla="val 16667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500" dirty="0" smtClean="0">
                  <a:latin typeface="Calibri" pitchFamily="34" charset="0"/>
                </a:rPr>
                <a:t>Выдача</a:t>
              </a:r>
            </a:p>
            <a:p>
              <a:pPr algn="ctr">
                <a:defRPr/>
              </a:pPr>
              <a:r>
                <a:rPr lang="ru-RU" sz="1500" b="1" dirty="0" smtClean="0">
                  <a:latin typeface="Calibri" pitchFamily="34" charset="0"/>
                </a:rPr>
                <a:t>0,0</a:t>
              </a:r>
            </a:p>
          </p:txBody>
        </p:sp>
        <p:sp>
          <p:nvSpPr>
            <p:cNvPr id="27" name="_s36921"/>
            <p:cNvSpPr>
              <a:spLocks noChangeArrowheads="1"/>
            </p:cNvSpPr>
            <p:nvPr/>
          </p:nvSpPr>
          <p:spPr bwMode="auto">
            <a:xfrm>
              <a:off x="5712" y="2027"/>
              <a:ext cx="864" cy="219"/>
            </a:xfrm>
            <a:prstGeom prst="roundRect">
              <a:avLst>
                <a:gd name="adj" fmla="val 16667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500" dirty="0" smtClean="0">
                  <a:latin typeface="Calibri" pitchFamily="34" charset="0"/>
                </a:rPr>
                <a:t>Возврат</a:t>
              </a:r>
            </a:p>
            <a:p>
              <a:pPr algn="ctr">
                <a:defRPr/>
              </a:pPr>
              <a:r>
                <a:rPr lang="ru-RU" sz="1500" b="1" dirty="0" smtClean="0">
                  <a:latin typeface="Calibri" pitchFamily="34" charset="0"/>
                </a:rPr>
                <a:t>0,0</a:t>
              </a:r>
            </a:p>
          </p:txBody>
        </p:sp>
      </p:grp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Источники финансирования дефицита бюджета</a:t>
            </a:r>
          </a:p>
          <a:p>
            <a:pPr algn="ctr"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2023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год (млн. руб.)</a:t>
            </a:r>
            <a:endParaRPr lang="ru-RU" sz="20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29" name="Соединительная линия уступом 28"/>
          <p:cNvCxnSpPr>
            <a:stCxn id="18" idx="2"/>
            <a:endCxn id="19" idx="0"/>
          </p:cNvCxnSpPr>
          <p:nvPr/>
        </p:nvCxnSpPr>
        <p:spPr>
          <a:xfrm rot="5400000">
            <a:off x="2723021" y="1923123"/>
            <a:ext cx="724248" cy="2974302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Соединительная линия уступом 30"/>
          <p:cNvCxnSpPr>
            <a:stCxn id="18" idx="2"/>
            <a:endCxn id="20" idx="0"/>
          </p:cNvCxnSpPr>
          <p:nvPr/>
        </p:nvCxnSpPr>
        <p:spPr>
          <a:xfrm rot="16200000" flipH="1">
            <a:off x="4215367" y="3405079"/>
            <a:ext cx="724248" cy="10390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Соединительная линия уступом 32"/>
          <p:cNvCxnSpPr>
            <a:stCxn id="18" idx="2"/>
            <a:endCxn id="25" idx="0"/>
          </p:cNvCxnSpPr>
          <p:nvPr/>
        </p:nvCxnSpPr>
        <p:spPr>
          <a:xfrm rot="16200000" flipH="1">
            <a:off x="5716618" y="1903828"/>
            <a:ext cx="724248" cy="3012892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hape 34"/>
          <p:cNvCxnSpPr>
            <a:stCxn id="19" idx="2"/>
            <a:endCxn id="21" idx="0"/>
          </p:cNvCxnSpPr>
          <p:nvPr/>
        </p:nvCxnSpPr>
        <p:spPr>
          <a:xfrm rot="5400000">
            <a:off x="853900" y="4589261"/>
            <a:ext cx="683763" cy="804427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Соединительная линия уступом 37"/>
          <p:cNvCxnSpPr>
            <a:stCxn id="19" idx="2"/>
            <a:endCxn id="22" idx="0"/>
          </p:cNvCxnSpPr>
          <p:nvPr/>
        </p:nvCxnSpPr>
        <p:spPr>
          <a:xfrm rot="16200000" flipH="1">
            <a:off x="1601927" y="4645659"/>
            <a:ext cx="683763" cy="691629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Соединительная линия уступом 41"/>
          <p:cNvCxnSpPr>
            <a:stCxn id="20" idx="2"/>
            <a:endCxn id="23" idx="0"/>
          </p:cNvCxnSpPr>
          <p:nvPr/>
        </p:nvCxnSpPr>
        <p:spPr>
          <a:xfrm rot="5400000">
            <a:off x="3842302" y="4592971"/>
            <a:ext cx="683763" cy="797007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Соединительная линия уступом 45"/>
          <p:cNvCxnSpPr>
            <a:stCxn id="20" idx="2"/>
            <a:endCxn id="24" idx="0"/>
          </p:cNvCxnSpPr>
          <p:nvPr/>
        </p:nvCxnSpPr>
        <p:spPr>
          <a:xfrm rot="16200000" flipH="1">
            <a:off x="4590330" y="4641949"/>
            <a:ext cx="683763" cy="699050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Соединительная линия уступом 47"/>
          <p:cNvCxnSpPr>
            <a:stCxn id="25" idx="2"/>
            <a:endCxn id="26" idx="0"/>
          </p:cNvCxnSpPr>
          <p:nvPr/>
        </p:nvCxnSpPr>
        <p:spPr>
          <a:xfrm rot="5400000">
            <a:off x="6836247" y="4584414"/>
            <a:ext cx="688261" cy="809622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Соединительная линия уступом 49"/>
          <p:cNvCxnSpPr>
            <a:stCxn id="25" idx="2"/>
            <a:endCxn id="27" idx="0"/>
          </p:cNvCxnSpPr>
          <p:nvPr/>
        </p:nvCxnSpPr>
        <p:spPr>
          <a:xfrm rot="16200000" flipH="1">
            <a:off x="7585388" y="4644895"/>
            <a:ext cx="688261" cy="688660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rganization Chart 4"/>
          <p:cNvGrpSpPr>
            <a:grpSpLocks noChangeAspect="1"/>
          </p:cNvGrpSpPr>
          <p:nvPr/>
        </p:nvGrpSpPr>
        <p:grpSpPr bwMode="auto">
          <a:xfrm>
            <a:off x="152400" y="1752600"/>
            <a:ext cx="8802688" cy="4570412"/>
            <a:chOff x="672" y="1231"/>
            <a:chExt cx="5931" cy="1016"/>
          </a:xfrm>
          <a:solidFill>
            <a:schemeClr val="tx2">
              <a:lumMod val="25000"/>
            </a:schemeClr>
          </a:solidFill>
        </p:grpSpPr>
        <p:cxnSp>
          <p:nvCxnSpPr>
            <p:cNvPr id="9" name="_s36922"/>
            <p:cNvCxnSpPr>
              <a:cxnSpLocks noChangeShapeType="1"/>
              <a:stCxn id="27" idx="0"/>
              <a:endCxn id="25" idx="2"/>
            </p:cNvCxnSpPr>
            <p:nvPr/>
          </p:nvCxnSpPr>
          <p:spPr bwMode="auto">
            <a:xfrm rot="16200000" flipV="1">
              <a:off x="5839" y="1716"/>
              <a:ext cx="153" cy="464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10" name="_s36920"/>
            <p:cNvCxnSpPr>
              <a:cxnSpLocks noChangeShapeType="1"/>
              <a:stCxn id="26" idx="0"/>
              <a:endCxn id="25" idx="2"/>
            </p:cNvCxnSpPr>
            <p:nvPr/>
          </p:nvCxnSpPr>
          <p:spPr bwMode="auto">
            <a:xfrm rot="5400000" flipH="1" flipV="1">
              <a:off x="5332" y="1677"/>
              <a:ext cx="153" cy="547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11" name="_s36918"/>
            <p:cNvCxnSpPr>
              <a:cxnSpLocks noChangeShapeType="1"/>
              <a:stCxn id="25" idx="0"/>
              <a:endCxn id="18" idx="2"/>
            </p:cNvCxnSpPr>
            <p:nvPr/>
          </p:nvCxnSpPr>
          <p:spPr bwMode="auto">
            <a:xfrm rot="16200000" flipV="1">
              <a:off x="4585" y="582"/>
              <a:ext cx="161" cy="2030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12" name="_s36870"/>
            <p:cNvCxnSpPr>
              <a:cxnSpLocks noChangeShapeType="1"/>
              <a:stCxn id="24" idx="0"/>
              <a:endCxn id="20" idx="2"/>
            </p:cNvCxnSpPr>
            <p:nvPr/>
          </p:nvCxnSpPr>
          <p:spPr bwMode="auto">
            <a:xfrm rot="16200000" flipV="1">
              <a:off x="3817" y="1719"/>
              <a:ext cx="152" cy="471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13" name="_s36871"/>
            <p:cNvCxnSpPr>
              <a:cxnSpLocks noChangeShapeType="1"/>
              <a:stCxn id="23" idx="0"/>
              <a:endCxn id="20" idx="2"/>
            </p:cNvCxnSpPr>
            <p:nvPr/>
          </p:nvCxnSpPr>
          <p:spPr bwMode="auto">
            <a:xfrm rot="5400000" flipH="1" flipV="1">
              <a:off x="3312" y="1685"/>
              <a:ext cx="152" cy="537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14" name="_s36872"/>
            <p:cNvCxnSpPr>
              <a:cxnSpLocks noChangeShapeType="1"/>
              <a:stCxn id="22" idx="0"/>
              <a:endCxn id="19" idx="2"/>
            </p:cNvCxnSpPr>
            <p:nvPr/>
          </p:nvCxnSpPr>
          <p:spPr bwMode="auto">
            <a:xfrm rot="16200000" flipV="1">
              <a:off x="1802" y="1720"/>
              <a:ext cx="152" cy="463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15" name="_s36873"/>
            <p:cNvCxnSpPr>
              <a:cxnSpLocks noChangeShapeType="1"/>
              <a:stCxn id="21" idx="0"/>
              <a:endCxn id="19" idx="2"/>
            </p:cNvCxnSpPr>
            <p:nvPr/>
          </p:nvCxnSpPr>
          <p:spPr bwMode="auto">
            <a:xfrm rot="5400000" flipH="1" flipV="1">
              <a:off x="1299" y="1680"/>
              <a:ext cx="152" cy="542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16" name="_s36874"/>
            <p:cNvCxnSpPr>
              <a:cxnSpLocks noChangeShapeType="1"/>
              <a:stCxn id="20" idx="0"/>
              <a:endCxn id="18" idx="2"/>
            </p:cNvCxnSpPr>
            <p:nvPr/>
          </p:nvCxnSpPr>
          <p:spPr bwMode="auto">
            <a:xfrm rot="16200000" flipV="1">
              <a:off x="3573" y="1596"/>
              <a:ext cx="161" cy="7"/>
            </a:xfrm>
            <a:prstGeom prst="straightConnector1">
              <a:avLst/>
            </a:prstGeom>
            <a:grpFill/>
            <a:ln w="28575">
              <a:solidFill>
                <a:schemeClr val="tx2">
                  <a:lumMod val="25000"/>
                </a:schemeClr>
              </a:solidFill>
              <a:round/>
              <a:headEnd/>
              <a:tailEnd/>
            </a:ln>
          </p:spPr>
        </p:cxnSp>
        <p:cxnSp>
          <p:nvCxnSpPr>
            <p:cNvPr id="17" name="_s36875"/>
            <p:cNvCxnSpPr>
              <a:cxnSpLocks noChangeShapeType="1"/>
              <a:stCxn id="19" idx="0"/>
              <a:endCxn id="18" idx="2"/>
            </p:cNvCxnSpPr>
            <p:nvPr/>
          </p:nvCxnSpPr>
          <p:spPr bwMode="auto">
            <a:xfrm rot="5400000" flipH="1" flipV="1">
              <a:off x="2568" y="597"/>
              <a:ext cx="161" cy="2002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miter lim="800000"/>
              <a:headEnd/>
              <a:tailEnd/>
            </a:ln>
          </p:spPr>
        </p:cxnSp>
        <p:sp>
          <p:nvSpPr>
            <p:cNvPr id="18" name="_s36876"/>
            <p:cNvSpPr>
              <a:spLocks noChangeArrowheads="1"/>
            </p:cNvSpPr>
            <p:nvPr/>
          </p:nvSpPr>
          <p:spPr bwMode="auto">
            <a:xfrm>
              <a:off x="2726" y="1231"/>
              <a:ext cx="1848" cy="288"/>
            </a:xfrm>
            <a:prstGeom prst="roundRect">
              <a:avLst>
                <a:gd name="adj" fmla="val 16667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2500" cap="all" dirty="0" smtClean="0">
                  <a:latin typeface="Calibri" pitchFamily="34" charset="0"/>
                </a:rPr>
                <a:t>Всего </a:t>
              </a:r>
            </a:p>
            <a:p>
              <a:pPr algn="ctr">
                <a:defRPr/>
              </a:pPr>
              <a:r>
                <a:rPr lang="ru-RU" sz="2500" b="1" cap="all" dirty="0" smtClean="0">
                  <a:latin typeface="Calibri" pitchFamily="34" charset="0"/>
                </a:rPr>
                <a:t>0,0</a:t>
              </a:r>
            </a:p>
          </p:txBody>
        </p:sp>
        <p:sp>
          <p:nvSpPr>
            <p:cNvPr id="19" name="_s36877"/>
            <p:cNvSpPr>
              <a:spLocks noChangeArrowheads="1"/>
            </p:cNvSpPr>
            <p:nvPr/>
          </p:nvSpPr>
          <p:spPr bwMode="auto">
            <a:xfrm>
              <a:off x="723" y="1680"/>
              <a:ext cx="1846" cy="195"/>
            </a:xfrm>
            <a:prstGeom prst="roundRect">
              <a:avLst>
                <a:gd name="adj" fmla="val 16667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500" dirty="0" smtClean="0">
                  <a:latin typeface="Calibri" pitchFamily="34" charset="0"/>
                </a:rPr>
                <a:t>Коммерческие </a:t>
              </a:r>
            </a:p>
            <a:p>
              <a:pPr algn="ctr">
                <a:defRPr/>
              </a:pPr>
              <a:r>
                <a:rPr lang="ru-RU" sz="1500" dirty="0" smtClean="0">
                  <a:latin typeface="Calibri" pitchFamily="34" charset="0"/>
                </a:rPr>
                <a:t>Кредиты</a:t>
              </a:r>
            </a:p>
            <a:p>
              <a:pPr algn="ctr">
                <a:defRPr/>
              </a:pPr>
              <a:r>
                <a:rPr lang="ru-RU" sz="1500" b="1" dirty="0" smtClean="0">
                  <a:latin typeface="Calibri" pitchFamily="34" charset="0"/>
                </a:rPr>
                <a:t>0,0</a:t>
              </a:r>
              <a:endParaRPr lang="ru-RU" sz="1500" b="1" dirty="0">
                <a:latin typeface="Calibri" pitchFamily="34" charset="0"/>
              </a:endParaRPr>
            </a:p>
          </p:txBody>
        </p:sp>
        <p:sp>
          <p:nvSpPr>
            <p:cNvPr id="20" name="_s36878"/>
            <p:cNvSpPr>
              <a:spLocks noChangeArrowheads="1"/>
            </p:cNvSpPr>
            <p:nvPr/>
          </p:nvSpPr>
          <p:spPr bwMode="auto">
            <a:xfrm>
              <a:off x="2733" y="1680"/>
              <a:ext cx="1848" cy="195"/>
            </a:xfrm>
            <a:prstGeom prst="roundRect">
              <a:avLst>
                <a:gd name="adj" fmla="val 16667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500" dirty="0" smtClean="0">
                  <a:latin typeface="Calibri" pitchFamily="34" charset="0"/>
                </a:rPr>
                <a:t>Бюджетные</a:t>
              </a:r>
            </a:p>
            <a:p>
              <a:pPr algn="ctr">
                <a:defRPr/>
              </a:pPr>
              <a:r>
                <a:rPr lang="ru-RU" sz="1500" dirty="0" smtClean="0">
                  <a:latin typeface="Calibri" pitchFamily="34" charset="0"/>
                </a:rPr>
                <a:t>Кредиты</a:t>
              </a:r>
            </a:p>
            <a:p>
              <a:pPr algn="ctr">
                <a:defRPr/>
              </a:pPr>
              <a:r>
                <a:rPr lang="ru-RU" sz="1500" b="1" dirty="0" smtClean="0">
                  <a:latin typeface="Calibri" pitchFamily="34" charset="0"/>
                </a:rPr>
                <a:t>0,0</a:t>
              </a:r>
              <a:endParaRPr lang="ru-RU" sz="1500" b="1" dirty="0">
                <a:latin typeface="Calibri" pitchFamily="34" charset="0"/>
              </a:endParaRPr>
            </a:p>
          </p:txBody>
        </p:sp>
        <p:sp>
          <p:nvSpPr>
            <p:cNvPr id="21" name="_s36879"/>
            <p:cNvSpPr>
              <a:spLocks noChangeArrowheads="1"/>
            </p:cNvSpPr>
            <p:nvPr/>
          </p:nvSpPr>
          <p:spPr bwMode="auto">
            <a:xfrm>
              <a:off x="672" y="2027"/>
              <a:ext cx="864" cy="220"/>
            </a:xfrm>
            <a:prstGeom prst="roundRect">
              <a:avLst>
                <a:gd name="adj" fmla="val 16667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500" dirty="0" smtClean="0">
                  <a:latin typeface="Calibri" pitchFamily="34" charset="0"/>
                </a:rPr>
                <a:t>Привлечение</a:t>
              </a:r>
            </a:p>
            <a:p>
              <a:pPr algn="ctr">
                <a:defRPr/>
              </a:pPr>
              <a:r>
                <a:rPr lang="ru-RU" sz="1500" dirty="0" smtClean="0">
                  <a:latin typeface="Calibri" pitchFamily="34" charset="0"/>
                </a:rPr>
                <a:t>0,0</a:t>
              </a:r>
              <a:endParaRPr lang="ru-RU" sz="1500" dirty="0" smtClean="0">
                <a:latin typeface="Calibri" pitchFamily="34" charset="0"/>
              </a:endParaRPr>
            </a:p>
          </p:txBody>
        </p:sp>
        <p:sp>
          <p:nvSpPr>
            <p:cNvPr id="22" name="_s36880"/>
            <p:cNvSpPr>
              <a:spLocks noChangeArrowheads="1"/>
            </p:cNvSpPr>
            <p:nvPr/>
          </p:nvSpPr>
          <p:spPr bwMode="auto">
            <a:xfrm>
              <a:off x="1680" y="2027"/>
              <a:ext cx="864" cy="220"/>
            </a:xfrm>
            <a:prstGeom prst="roundRect">
              <a:avLst>
                <a:gd name="adj" fmla="val 16667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500" dirty="0" smtClean="0">
                  <a:latin typeface="Calibri" pitchFamily="34" charset="0"/>
                </a:rPr>
                <a:t>Погашение</a:t>
              </a:r>
            </a:p>
            <a:p>
              <a:pPr algn="ctr">
                <a:defRPr/>
              </a:pPr>
              <a:r>
                <a:rPr lang="ru-RU" sz="1500" b="1" dirty="0" smtClean="0">
                  <a:latin typeface="Calibri" pitchFamily="34" charset="0"/>
                </a:rPr>
                <a:t>0,0</a:t>
              </a:r>
              <a:endParaRPr lang="ru-RU" sz="1500" b="1" dirty="0" smtClean="0">
                <a:latin typeface="Calibri" pitchFamily="34" charset="0"/>
              </a:endParaRPr>
            </a:p>
          </p:txBody>
        </p:sp>
        <p:sp>
          <p:nvSpPr>
            <p:cNvPr id="23" name="_s36881"/>
            <p:cNvSpPr>
              <a:spLocks noChangeArrowheads="1"/>
            </p:cNvSpPr>
            <p:nvPr/>
          </p:nvSpPr>
          <p:spPr bwMode="auto">
            <a:xfrm>
              <a:off x="2688" y="2027"/>
              <a:ext cx="864" cy="220"/>
            </a:xfrm>
            <a:prstGeom prst="roundRect">
              <a:avLst>
                <a:gd name="adj" fmla="val 16667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500" dirty="0" smtClean="0">
                  <a:latin typeface="Calibri" pitchFamily="34" charset="0"/>
                </a:rPr>
                <a:t>Привлечение</a:t>
              </a:r>
            </a:p>
            <a:p>
              <a:pPr algn="ctr">
                <a:defRPr/>
              </a:pPr>
              <a:r>
                <a:rPr lang="ru-RU" sz="1500" b="1" dirty="0" smtClean="0">
                  <a:latin typeface="Calibri" pitchFamily="34" charset="0"/>
                </a:rPr>
                <a:t>8,973</a:t>
              </a:r>
              <a:endParaRPr lang="ru-RU" sz="1500" b="1" dirty="0" smtClean="0">
                <a:latin typeface="Calibri" pitchFamily="34" charset="0"/>
              </a:endParaRPr>
            </a:p>
          </p:txBody>
        </p:sp>
        <p:sp>
          <p:nvSpPr>
            <p:cNvPr id="24" name="_s36882"/>
            <p:cNvSpPr>
              <a:spLocks noChangeArrowheads="1"/>
            </p:cNvSpPr>
            <p:nvPr/>
          </p:nvSpPr>
          <p:spPr bwMode="auto">
            <a:xfrm>
              <a:off x="3696" y="2027"/>
              <a:ext cx="864" cy="220"/>
            </a:xfrm>
            <a:prstGeom prst="roundRect">
              <a:avLst>
                <a:gd name="adj" fmla="val 16667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endParaRPr lang="ru-RU" sz="1500" dirty="0" smtClean="0">
                <a:latin typeface="Calibri" pitchFamily="34" charset="0"/>
              </a:endParaRPr>
            </a:p>
            <a:p>
              <a:pPr algn="ctr">
                <a:defRPr/>
              </a:pPr>
              <a:r>
                <a:rPr lang="ru-RU" sz="1500" dirty="0" smtClean="0">
                  <a:latin typeface="Calibri" pitchFamily="34" charset="0"/>
                </a:rPr>
                <a:t>Погашение</a:t>
              </a:r>
            </a:p>
            <a:p>
              <a:pPr algn="ctr">
                <a:defRPr/>
              </a:pPr>
              <a:r>
                <a:rPr lang="ru-RU" sz="1500" b="1" dirty="0" smtClean="0">
                  <a:latin typeface="Calibri" pitchFamily="34" charset="0"/>
                </a:rPr>
                <a:t>-8,973</a:t>
              </a:r>
              <a:endParaRPr lang="ru-RU" sz="1500" b="1" dirty="0" smtClean="0">
                <a:latin typeface="Calibri" pitchFamily="34" charset="0"/>
              </a:endParaRPr>
            </a:p>
            <a:p>
              <a:pPr algn="ctr">
                <a:defRPr/>
              </a:pPr>
              <a:endParaRPr lang="ru-RU" sz="2000" b="1" dirty="0">
                <a:latin typeface="Calibri" pitchFamily="34" charset="0"/>
              </a:endParaRPr>
            </a:p>
          </p:txBody>
        </p:sp>
        <p:sp>
          <p:nvSpPr>
            <p:cNvPr id="25" name="_s36917"/>
            <p:cNvSpPr>
              <a:spLocks noChangeArrowheads="1"/>
            </p:cNvSpPr>
            <p:nvPr/>
          </p:nvSpPr>
          <p:spPr bwMode="auto">
            <a:xfrm>
              <a:off x="4757" y="1680"/>
              <a:ext cx="1846" cy="194"/>
            </a:xfrm>
            <a:prstGeom prst="roundRect">
              <a:avLst>
                <a:gd name="adj" fmla="val 16667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500" dirty="0" smtClean="0">
                  <a:latin typeface="Calibri" pitchFamily="34" charset="0"/>
                </a:rPr>
                <a:t>Кредиты</a:t>
              </a:r>
            </a:p>
            <a:p>
              <a:pPr algn="ctr">
                <a:defRPr/>
              </a:pPr>
              <a:r>
                <a:rPr lang="ru-RU" sz="1500" dirty="0" smtClean="0">
                  <a:latin typeface="Calibri" pitchFamily="34" charset="0"/>
                </a:rPr>
                <a:t> Поселениям</a:t>
              </a:r>
            </a:p>
            <a:p>
              <a:pPr algn="ctr">
                <a:defRPr/>
              </a:pPr>
              <a:r>
                <a:rPr lang="ru-RU" sz="1500" b="1" dirty="0" smtClean="0">
                  <a:latin typeface="Calibri" pitchFamily="34" charset="0"/>
                </a:rPr>
                <a:t>0,0</a:t>
              </a:r>
              <a:endParaRPr lang="ru-RU" sz="1500" b="1" dirty="0">
                <a:latin typeface="Calibri" pitchFamily="34" charset="0"/>
              </a:endParaRPr>
            </a:p>
          </p:txBody>
        </p:sp>
        <p:sp>
          <p:nvSpPr>
            <p:cNvPr id="26" name="_s36919"/>
            <p:cNvSpPr>
              <a:spLocks noChangeArrowheads="1"/>
            </p:cNvSpPr>
            <p:nvPr/>
          </p:nvSpPr>
          <p:spPr bwMode="auto">
            <a:xfrm>
              <a:off x="4704" y="2027"/>
              <a:ext cx="861" cy="219"/>
            </a:xfrm>
            <a:prstGeom prst="roundRect">
              <a:avLst>
                <a:gd name="adj" fmla="val 16667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500" dirty="0" smtClean="0">
                  <a:latin typeface="Calibri" pitchFamily="34" charset="0"/>
                </a:rPr>
                <a:t>Выдача</a:t>
              </a:r>
            </a:p>
            <a:p>
              <a:pPr algn="ctr">
                <a:defRPr/>
              </a:pPr>
              <a:r>
                <a:rPr lang="ru-RU" sz="1500" b="1" dirty="0" smtClean="0">
                  <a:latin typeface="Calibri" pitchFamily="34" charset="0"/>
                </a:rPr>
                <a:t>0,0</a:t>
              </a:r>
            </a:p>
          </p:txBody>
        </p:sp>
        <p:sp>
          <p:nvSpPr>
            <p:cNvPr id="27" name="_s36921"/>
            <p:cNvSpPr>
              <a:spLocks noChangeArrowheads="1"/>
            </p:cNvSpPr>
            <p:nvPr/>
          </p:nvSpPr>
          <p:spPr bwMode="auto">
            <a:xfrm>
              <a:off x="5712" y="2027"/>
              <a:ext cx="864" cy="219"/>
            </a:xfrm>
            <a:prstGeom prst="roundRect">
              <a:avLst>
                <a:gd name="adj" fmla="val 16667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500" dirty="0" smtClean="0">
                  <a:latin typeface="Calibri" pitchFamily="34" charset="0"/>
                </a:rPr>
                <a:t>Возврат</a:t>
              </a:r>
            </a:p>
            <a:p>
              <a:pPr algn="ctr">
                <a:defRPr/>
              </a:pPr>
              <a:r>
                <a:rPr lang="ru-RU" sz="1500" b="1" dirty="0" smtClean="0">
                  <a:latin typeface="Calibri" pitchFamily="34" charset="0"/>
                </a:rPr>
                <a:t>0,0</a:t>
              </a:r>
            </a:p>
          </p:txBody>
        </p:sp>
      </p:grp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Источники финансирования дефицита бюджета</a:t>
            </a:r>
          </a:p>
          <a:p>
            <a:pPr algn="ctr"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2024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год (млн. руб.)</a:t>
            </a:r>
            <a:endParaRPr lang="ru-RU" sz="20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29" name="Соединительная линия уступом 28"/>
          <p:cNvCxnSpPr>
            <a:stCxn id="18" idx="2"/>
            <a:endCxn id="19" idx="0"/>
          </p:cNvCxnSpPr>
          <p:nvPr/>
        </p:nvCxnSpPr>
        <p:spPr>
          <a:xfrm rot="5400000">
            <a:off x="2723021" y="1923123"/>
            <a:ext cx="724248" cy="2974302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Соединительная линия уступом 30"/>
          <p:cNvCxnSpPr>
            <a:stCxn id="18" idx="2"/>
            <a:endCxn id="20" idx="0"/>
          </p:cNvCxnSpPr>
          <p:nvPr/>
        </p:nvCxnSpPr>
        <p:spPr>
          <a:xfrm rot="16200000" flipH="1">
            <a:off x="4215367" y="3405079"/>
            <a:ext cx="724248" cy="10390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Соединительная линия уступом 32"/>
          <p:cNvCxnSpPr>
            <a:stCxn id="18" idx="2"/>
            <a:endCxn id="25" idx="0"/>
          </p:cNvCxnSpPr>
          <p:nvPr/>
        </p:nvCxnSpPr>
        <p:spPr>
          <a:xfrm rot="16200000" flipH="1">
            <a:off x="5716618" y="1903828"/>
            <a:ext cx="724248" cy="3012892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hape 34"/>
          <p:cNvCxnSpPr>
            <a:stCxn id="19" idx="2"/>
            <a:endCxn id="21" idx="0"/>
          </p:cNvCxnSpPr>
          <p:nvPr/>
        </p:nvCxnSpPr>
        <p:spPr>
          <a:xfrm rot="5400000">
            <a:off x="853900" y="4589261"/>
            <a:ext cx="683763" cy="804427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Соединительная линия уступом 37"/>
          <p:cNvCxnSpPr>
            <a:stCxn id="19" idx="2"/>
            <a:endCxn id="22" idx="0"/>
          </p:cNvCxnSpPr>
          <p:nvPr/>
        </p:nvCxnSpPr>
        <p:spPr>
          <a:xfrm rot="16200000" flipH="1">
            <a:off x="1601927" y="4645659"/>
            <a:ext cx="683763" cy="691629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Соединительная линия уступом 41"/>
          <p:cNvCxnSpPr>
            <a:stCxn id="20" idx="2"/>
            <a:endCxn id="23" idx="0"/>
          </p:cNvCxnSpPr>
          <p:nvPr/>
        </p:nvCxnSpPr>
        <p:spPr>
          <a:xfrm rot="5400000">
            <a:off x="3842302" y="4592971"/>
            <a:ext cx="683763" cy="797007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Соединительная линия уступом 45"/>
          <p:cNvCxnSpPr>
            <a:stCxn id="20" idx="2"/>
            <a:endCxn id="24" idx="0"/>
          </p:cNvCxnSpPr>
          <p:nvPr/>
        </p:nvCxnSpPr>
        <p:spPr>
          <a:xfrm rot="16200000" flipH="1">
            <a:off x="4590330" y="4641949"/>
            <a:ext cx="683763" cy="699050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Соединительная линия уступом 47"/>
          <p:cNvCxnSpPr>
            <a:stCxn id="25" idx="2"/>
            <a:endCxn id="26" idx="0"/>
          </p:cNvCxnSpPr>
          <p:nvPr/>
        </p:nvCxnSpPr>
        <p:spPr>
          <a:xfrm rot="5400000">
            <a:off x="6836247" y="4584414"/>
            <a:ext cx="688261" cy="809622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Соединительная линия уступом 49"/>
          <p:cNvCxnSpPr>
            <a:stCxn id="25" idx="2"/>
            <a:endCxn id="27" idx="0"/>
          </p:cNvCxnSpPr>
          <p:nvPr/>
        </p:nvCxnSpPr>
        <p:spPr>
          <a:xfrm rot="16200000" flipH="1">
            <a:off x="7585388" y="4644895"/>
            <a:ext cx="688261" cy="688660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Основные параметры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бюджета 2022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год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(млн. руб.) 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(с учетом обязательств по договору о предоставлении бюджетного кредита бюджета </a:t>
            </a:r>
            <a:endParaRPr lang="en-US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муниципального образования «Суоярвский район»,  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объем консолидированного коммерческого долга </a:t>
            </a:r>
            <a:endParaRPr lang="en-US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по отношению к налоговым и налоговым доходам не более 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25,4%)</a:t>
            </a:r>
            <a:endParaRPr lang="ru-RU" sz="14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_s36877"/>
          <p:cNvSpPr>
            <a:spLocks noChangeArrowheads="1"/>
          </p:cNvSpPr>
          <p:nvPr/>
        </p:nvSpPr>
        <p:spPr bwMode="auto">
          <a:xfrm>
            <a:off x="2209800" y="1676400"/>
            <a:ext cx="4572000" cy="877888"/>
          </a:xfrm>
          <a:prstGeom prst="roundRect">
            <a:avLst>
              <a:gd name="adj" fmla="val 16667"/>
            </a:avLst>
          </a:prstGeom>
          <a:solidFill>
            <a:schemeClr val="tx2">
              <a:lumMod val="25000"/>
            </a:schemeClr>
          </a:solidFill>
          <a:ln w="38100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ru-RU" sz="2500" dirty="0" smtClean="0">
                <a:latin typeface="Calibri" pitchFamily="34" charset="0"/>
              </a:rPr>
              <a:t>Доходы – </a:t>
            </a:r>
            <a:r>
              <a:rPr lang="ru-RU" sz="2500" b="1" dirty="0" smtClean="0">
                <a:latin typeface="Calibri" pitchFamily="34" charset="0"/>
              </a:rPr>
              <a:t>1 </a:t>
            </a:r>
            <a:r>
              <a:rPr lang="ru-RU" sz="2500" b="1" dirty="0" smtClean="0">
                <a:latin typeface="Calibri" pitchFamily="34" charset="0"/>
              </a:rPr>
              <a:t>803,3</a:t>
            </a:r>
            <a:endParaRPr lang="ru-RU" sz="3000" b="1" dirty="0">
              <a:latin typeface="Calibri" pitchFamily="34" charset="0"/>
            </a:endParaRPr>
          </a:p>
        </p:txBody>
      </p:sp>
      <p:sp>
        <p:nvSpPr>
          <p:cNvPr id="6" name="_s36877"/>
          <p:cNvSpPr>
            <a:spLocks noChangeArrowheads="1"/>
          </p:cNvSpPr>
          <p:nvPr/>
        </p:nvSpPr>
        <p:spPr bwMode="auto">
          <a:xfrm>
            <a:off x="2209800" y="2855913"/>
            <a:ext cx="4572000" cy="877887"/>
          </a:xfrm>
          <a:prstGeom prst="roundRect">
            <a:avLst>
              <a:gd name="adj" fmla="val 16667"/>
            </a:avLst>
          </a:prstGeom>
          <a:solidFill>
            <a:schemeClr val="tx2">
              <a:lumMod val="25000"/>
            </a:schemeClr>
          </a:solidFill>
          <a:ln w="38100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ru-RU" sz="2500" dirty="0" smtClean="0">
                <a:latin typeface="Calibri" pitchFamily="34" charset="0"/>
              </a:rPr>
              <a:t>Расходы – </a:t>
            </a:r>
            <a:r>
              <a:rPr lang="ru-RU" sz="2500" b="1" dirty="0" smtClean="0">
                <a:latin typeface="Calibri" pitchFamily="34" charset="0"/>
              </a:rPr>
              <a:t>1  </a:t>
            </a:r>
            <a:r>
              <a:rPr lang="ru-RU" sz="2500" b="1" dirty="0" smtClean="0">
                <a:latin typeface="Calibri" pitchFamily="34" charset="0"/>
              </a:rPr>
              <a:t>816,8</a:t>
            </a:r>
            <a:endParaRPr lang="ru-RU" sz="3000" b="1" dirty="0">
              <a:latin typeface="Calibri" pitchFamily="34" charset="0"/>
            </a:endParaRPr>
          </a:p>
        </p:txBody>
      </p:sp>
      <p:sp>
        <p:nvSpPr>
          <p:cNvPr id="9" name="_s36877"/>
          <p:cNvSpPr>
            <a:spLocks noChangeArrowheads="1"/>
          </p:cNvSpPr>
          <p:nvPr/>
        </p:nvSpPr>
        <p:spPr bwMode="auto">
          <a:xfrm>
            <a:off x="2209800" y="3998913"/>
            <a:ext cx="4572000" cy="877887"/>
          </a:xfrm>
          <a:prstGeom prst="roundRect">
            <a:avLst>
              <a:gd name="adj" fmla="val 16667"/>
            </a:avLst>
          </a:prstGeom>
          <a:solidFill>
            <a:schemeClr val="tx2">
              <a:lumMod val="25000"/>
            </a:schemeClr>
          </a:solidFill>
          <a:ln w="38100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ru-RU" sz="2500" dirty="0" smtClean="0">
                <a:latin typeface="Calibri" pitchFamily="34" charset="0"/>
              </a:rPr>
              <a:t>Дефицит </a:t>
            </a:r>
            <a:r>
              <a:rPr lang="ru-RU" sz="2500" dirty="0" smtClean="0">
                <a:latin typeface="Calibri" pitchFamily="34" charset="0"/>
              </a:rPr>
              <a:t>– </a:t>
            </a:r>
            <a:r>
              <a:rPr lang="ru-RU" sz="2500" b="1" dirty="0" smtClean="0">
                <a:latin typeface="Calibri" pitchFamily="34" charset="0"/>
              </a:rPr>
              <a:t>13,5</a:t>
            </a:r>
            <a:endParaRPr lang="ru-RU" sz="3000" b="1" dirty="0">
              <a:latin typeface="Calibri" pitchFamily="34" charset="0"/>
            </a:endParaRPr>
          </a:p>
        </p:txBody>
      </p:sp>
      <p:sp>
        <p:nvSpPr>
          <p:cNvPr id="10" name="_s36877"/>
          <p:cNvSpPr>
            <a:spLocks noChangeArrowheads="1"/>
          </p:cNvSpPr>
          <p:nvPr/>
        </p:nvSpPr>
        <p:spPr bwMode="auto">
          <a:xfrm>
            <a:off x="2209800" y="5141913"/>
            <a:ext cx="4572000" cy="1411287"/>
          </a:xfrm>
          <a:prstGeom prst="roundRect">
            <a:avLst>
              <a:gd name="adj" fmla="val 16667"/>
            </a:avLst>
          </a:prstGeom>
          <a:solidFill>
            <a:schemeClr val="tx2">
              <a:lumMod val="25000"/>
            </a:schemeClr>
          </a:solidFill>
          <a:ln w="38100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endParaRPr lang="ru-RU" sz="2500" dirty="0">
              <a:latin typeface="Calibri" pitchFamily="34" charset="0"/>
            </a:endParaRPr>
          </a:p>
          <a:p>
            <a:pPr algn="ctr">
              <a:defRPr/>
            </a:pPr>
            <a:r>
              <a:rPr lang="ru-RU" sz="2000" dirty="0">
                <a:latin typeface="Calibri" pitchFamily="34" charset="0"/>
              </a:rPr>
              <a:t>Верхний предел </a:t>
            </a:r>
          </a:p>
          <a:p>
            <a:pPr algn="ctr">
              <a:defRPr/>
            </a:pPr>
            <a:r>
              <a:rPr lang="ru-RU" sz="2000" dirty="0">
                <a:latin typeface="Calibri" pitchFamily="34" charset="0"/>
              </a:rPr>
              <a:t>муниципального долга </a:t>
            </a:r>
          </a:p>
          <a:p>
            <a:pPr algn="ctr">
              <a:defRPr/>
            </a:pPr>
            <a:r>
              <a:rPr lang="ru-RU" sz="2000" dirty="0">
                <a:latin typeface="Calibri" pitchFamily="34" charset="0"/>
              </a:rPr>
              <a:t>на </a:t>
            </a:r>
            <a:r>
              <a:rPr lang="ru-RU" sz="2000" dirty="0" smtClean="0">
                <a:latin typeface="Calibri" pitchFamily="34" charset="0"/>
              </a:rPr>
              <a:t>01.01.2023 – </a:t>
            </a:r>
            <a:r>
              <a:rPr lang="ru-RU" sz="2000" dirty="0" smtClean="0">
                <a:latin typeface="Calibri" pitchFamily="34" charset="0"/>
              </a:rPr>
              <a:t>68,5</a:t>
            </a:r>
            <a:endParaRPr lang="ru-RU" sz="2000" b="1" dirty="0">
              <a:latin typeface="Calibri" pitchFamily="34" charset="0"/>
            </a:endParaRPr>
          </a:p>
          <a:p>
            <a:pPr algn="ctr">
              <a:defRPr/>
            </a:pPr>
            <a:endParaRPr lang="ru-RU" sz="2500" b="1" dirty="0"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_s36877"/>
          <p:cNvSpPr>
            <a:spLocks noChangeArrowheads="1"/>
          </p:cNvSpPr>
          <p:nvPr/>
        </p:nvSpPr>
        <p:spPr bwMode="auto">
          <a:xfrm>
            <a:off x="2209800" y="1676400"/>
            <a:ext cx="4572000" cy="877888"/>
          </a:xfrm>
          <a:prstGeom prst="roundRect">
            <a:avLst>
              <a:gd name="adj" fmla="val 16667"/>
            </a:avLst>
          </a:prstGeom>
          <a:solidFill>
            <a:schemeClr val="tx2">
              <a:lumMod val="25000"/>
            </a:schemeClr>
          </a:solidFill>
          <a:ln w="38100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ru-RU" sz="2500" dirty="0" smtClean="0">
                <a:latin typeface="Calibri" pitchFamily="34" charset="0"/>
              </a:rPr>
              <a:t>Доходы – </a:t>
            </a:r>
            <a:r>
              <a:rPr lang="ru-RU" sz="2500" b="1" dirty="0" smtClean="0">
                <a:latin typeface="Calibri" pitchFamily="34" charset="0"/>
              </a:rPr>
              <a:t>432,4</a:t>
            </a:r>
            <a:endParaRPr lang="ru-RU" sz="3000" b="1" dirty="0">
              <a:latin typeface="Calibri" pitchFamily="34" charset="0"/>
            </a:endParaRPr>
          </a:p>
        </p:txBody>
      </p:sp>
      <p:sp>
        <p:nvSpPr>
          <p:cNvPr id="6" name="_s36877"/>
          <p:cNvSpPr>
            <a:spLocks noChangeArrowheads="1"/>
          </p:cNvSpPr>
          <p:nvPr/>
        </p:nvSpPr>
        <p:spPr bwMode="auto">
          <a:xfrm>
            <a:off x="2209800" y="2855913"/>
            <a:ext cx="4572000" cy="877887"/>
          </a:xfrm>
          <a:prstGeom prst="roundRect">
            <a:avLst>
              <a:gd name="adj" fmla="val 16667"/>
            </a:avLst>
          </a:prstGeom>
          <a:solidFill>
            <a:schemeClr val="tx2">
              <a:lumMod val="25000"/>
            </a:schemeClr>
          </a:solidFill>
          <a:ln w="38100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ru-RU" sz="2500" dirty="0" smtClean="0">
                <a:latin typeface="Calibri" pitchFamily="34" charset="0"/>
              </a:rPr>
              <a:t>Расходы – </a:t>
            </a:r>
            <a:r>
              <a:rPr lang="ru-RU" sz="2500" b="1" dirty="0" smtClean="0">
                <a:latin typeface="Calibri" pitchFamily="34" charset="0"/>
              </a:rPr>
              <a:t>432,4</a:t>
            </a:r>
            <a:endParaRPr lang="ru-RU" sz="3000" b="1" dirty="0">
              <a:latin typeface="Calibri" pitchFamily="34" charset="0"/>
            </a:endParaRPr>
          </a:p>
        </p:txBody>
      </p:sp>
      <p:sp>
        <p:nvSpPr>
          <p:cNvPr id="9" name="_s36877"/>
          <p:cNvSpPr>
            <a:spLocks noChangeArrowheads="1"/>
          </p:cNvSpPr>
          <p:nvPr/>
        </p:nvSpPr>
        <p:spPr bwMode="auto">
          <a:xfrm>
            <a:off x="2209800" y="3998913"/>
            <a:ext cx="4572000" cy="877887"/>
          </a:xfrm>
          <a:prstGeom prst="roundRect">
            <a:avLst>
              <a:gd name="adj" fmla="val 16667"/>
            </a:avLst>
          </a:prstGeom>
          <a:solidFill>
            <a:schemeClr val="tx2">
              <a:lumMod val="25000"/>
            </a:schemeClr>
          </a:solidFill>
          <a:ln w="38100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ru-RU" sz="2500" dirty="0" err="1" smtClean="0">
                <a:latin typeface="Calibri" pitchFamily="34" charset="0"/>
              </a:rPr>
              <a:t>Профицит</a:t>
            </a:r>
            <a:r>
              <a:rPr lang="ru-RU" sz="2500" dirty="0" smtClean="0">
                <a:latin typeface="Calibri" pitchFamily="34" charset="0"/>
              </a:rPr>
              <a:t> – </a:t>
            </a:r>
            <a:r>
              <a:rPr lang="ru-RU" sz="2500" b="1" dirty="0" smtClean="0">
                <a:latin typeface="Calibri" pitchFamily="34" charset="0"/>
              </a:rPr>
              <a:t>2,9</a:t>
            </a:r>
            <a:endParaRPr lang="ru-RU" sz="3000" b="1" dirty="0">
              <a:latin typeface="Calibri" pitchFamily="34" charset="0"/>
            </a:endParaRPr>
          </a:p>
        </p:txBody>
      </p:sp>
      <p:sp>
        <p:nvSpPr>
          <p:cNvPr id="10" name="_s36877"/>
          <p:cNvSpPr>
            <a:spLocks noChangeArrowheads="1"/>
          </p:cNvSpPr>
          <p:nvPr/>
        </p:nvSpPr>
        <p:spPr bwMode="auto">
          <a:xfrm>
            <a:off x="2209800" y="5141913"/>
            <a:ext cx="4572000" cy="1411287"/>
          </a:xfrm>
          <a:prstGeom prst="roundRect">
            <a:avLst>
              <a:gd name="adj" fmla="val 16667"/>
            </a:avLst>
          </a:prstGeom>
          <a:solidFill>
            <a:schemeClr val="tx2">
              <a:lumMod val="25000"/>
            </a:schemeClr>
          </a:solidFill>
          <a:ln w="38100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endParaRPr lang="ru-RU" sz="2500" dirty="0">
              <a:latin typeface="Calibri" pitchFamily="34" charset="0"/>
            </a:endParaRPr>
          </a:p>
          <a:p>
            <a:pPr algn="ctr">
              <a:defRPr/>
            </a:pPr>
            <a:r>
              <a:rPr lang="ru-RU" sz="2000" dirty="0">
                <a:latin typeface="Calibri" pitchFamily="34" charset="0"/>
              </a:rPr>
              <a:t>Верхний предел </a:t>
            </a:r>
          </a:p>
          <a:p>
            <a:pPr algn="ctr">
              <a:defRPr/>
            </a:pPr>
            <a:r>
              <a:rPr lang="ru-RU" sz="2000" dirty="0">
                <a:latin typeface="Calibri" pitchFamily="34" charset="0"/>
              </a:rPr>
              <a:t>муниципального долга </a:t>
            </a:r>
          </a:p>
          <a:p>
            <a:pPr algn="ctr">
              <a:defRPr/>
            </a:pPr>
            <a:r>
              <a:rPr lang="ru-RU" sz="2000" dirty="0">
                <a:latin typeface="Calibri" pitchFamily="34" charset="0"/>
              </a:rPr>
              <a:t>на </a:t>
            </a:r>
            <a:r>
              <a:rPr lang="ru-RU" sz="2000" dirty="0" smtClean="0">
                <a:latin typeface="Calibri" pitchFamily="34" charset="0"/>
              </a:rPr>
              <a:t>01.01.2024 – </a:t>
            </a:r>
            <a:r>
              <a:rPr lang="ru-RU" sz="2000" dirty="0" smtClean="0">
                <a:latin typeface="Calibri" pitchFamily="34" charset="0"/>
              </a:rPr>
              <a:t>68,5 </a:t>
            </a:r>
            <a:endParaRPr lang="ru-RU" sz="2000" dirty="0">
              <a:latin typeface="Calibri" pitchFamily="34" charset="0"/>
            </a:endParaRPr>
          </a:p>
          <a:p>
            <a:pPr algn="ctr">
              <a:defRPr/>
            </a:pPr>
            <a:endParaRPr lang="ru-RU" sz="2500" b="1" dirty="0">
              <a:latin typeface="Calibri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Основные параметры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бюджета 202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3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год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(млн. руб.) 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(с учетом обязательств по договору о предоставлении бюджетного кредита бюджета </a:t>
            </a:r>
            <a:endParaRPr lang="en-US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муниципального образования «Суоярвский район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»,  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объем консолидированного коммерческого долга </a:t>
            </a:r>
            <a:endParaRPr lang="en-US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по отношению к налоговым и налоговым доходам не более 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25,4%)</a:t>
            </a:r>
            <a:endParaRPr lang="ru-RU" sz="14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_s36877"/>
          <p:cNvSpPr>
            <a:spLocks noChangeArrowheads="1"/>
          </p:cNvSpPr>
          <p:nvPr/>
        </p:nvSpPr>
        <p:spPr bwMode="auto">
          <a:xfrm>
            <a:off x="2209800" y="1676400"/>
            <a:ext cx="4572000" cy="877888"/>
          </a:xfrm>
          <a:prstGeom prst="roundRect">
            <a:avLst>
              <a:gd name="adj" fmla="val 16667"/>
            </a:avLst>
          </a:prstGeom>
          <a:solidFill>
            <a:schemeClr val="tx2">
              <a:lumMod val="25000"/>
            </a:schemeClr>
          </a:solidFill>
          <a:ln w="38100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ru-RU" sz="2500" dirty="0" smtClean="0">
                <a:latin typeface="Calibri" pitchFamily="34" charset="0"/>
              </a:rPr>
              <a:t>Доходы – </a:t>
            </a:r>
            <a:r>
              <a:rPr lang="ru-RU" sz="2500" b="1" dirty="0" smtClean="0">
                <a:latin typeface="Calibri" pitchFamily="34" charset="0"/>
              </a:rPr>
              <a:t>433,7</a:t>
            </a:r>
            <a:endParaRPr lang="ru-RU" sz="3000" b="1" dirty="0">
              <a:latin typeface="Calibri" pitchFamily="34" charset="0"/>
            </a:endParaRPr>
          </a:p>
        </p:txBody>
      </p:sp>
      <p:sp>
        <p:nvSpPr>
          <p:cNvPr id="6" name="_s36877"/>
          <p:cNvSpPr>
            <a:spLocks noChangeArrowheads="1"/>
          </p:cNvSpPr>
          <p:nvPr/>
        </p:nvSpPr>
        <p:spPr bwMode="auto">
          <a:xfrm>
            <a:off x="2209800" y="2855913"/>
            <a:ext cx="4572000" cy="877887"/>
          </a:xfrm>
          <a:prstGeom prst="roundRect">
            <a:avLst>
              <a:gd name="adj" fmla="val 16667"/>
            </a:avLst>
          </a:prstGeom>
          <a:solidFill>
            <a:schemeClr val="tx2">
              <a:lumMod val="25000"/>
            </a:schemeClr>
          </a:solidFill>
          <a:ln w="38100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ru-RU" sz="2500" dirty="0" smtClean="0">
                <a:latin typeface="Calibri" pitchFamily="34" charset="0"/>
              </a:rPr>
              <a:t>Расходы – </a:t>
            </a:r>
            <a:r>
              <a:rPr lang="ru-RU" sz="2500" b="1" dirty="0" smtClean="0">
                <a:latin typeface="Calibri" pitchFamily="34" charset="0"/>
              </a:rPr>
              <a:t>433,7</a:t>
            </a:r>
            <a:endParaRPr lang="ru-RU" sz="3000" b="1" dirty="0">
              <a:latin typeface="Calibri" pitchFamily="34" charset="0"/>
            </a:endParaRPr>
          </a:p>
        </p:txBody>
      </p:sp>
      <p:sp>
        <p:nvSpPr>
          <p:cNvPr id="9" name="_s36877"/>
          <p:cNvSpPr>
            <a:spLocks noChangeArrowheads="1"/>
          </p:cNvSpPr>
          <p:nvPr/>
        </p:nvSpPr>
        <p:spPr bwMode="auto">
          <a:xfrm>
            <a:off x="2209800" y="3998913"/>
            <a:ext cx="4572000" cy="877887"/>
          </a:xfrm>
          <a:prstGeom prst="roundRect">
            <a:avLst>
              <a:gd name="adj" fmla="val 16667"/>
            </a:avLst>
          </a:prstGeom>
          <a:solidFill>
            <a:schemeClr val="tx2">
              <a:lumMod val="25000"/>
            </a:schemeClr>
          </a:solidFill>
          <a:ln w="38100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ru-RU" sz="2500" dirty="0" smtClean="0">
                <a:latin typeface="Calibri" pitchFamily="34" charset="0"/>
              </a:rPr>
              <a:t>Дефицит – </a:t>
            </a:r>
            <a:r>
              <a:rPr lang="ru-RU" sz="2500" b="1" dirty="0" smtClean="0">
                <a:latin typeface="Calibri" pitchFamily="34" charset="0"/>
              </a:rPr>
              <a:t>0,0</a:t>
            </a:r>
            <a:endParaRPr lang="ru-RU" sz="3000" b="1" dirty="0">
              <a:latin typeface="Calibri" pitchFamily="34" charset="0"/>
            </a:endParaRPr>
          </a:p>
        </p:txBody>
      </p:sp>
      <p:sp>
        <p:nvSpPr>
          <p:cNvPr id="10" name="_s36877"/>
          <p:cNvSpPr>
            <a:spLocks noChangeArrowheads="1"/>
          </p:cNvSpPr>
          <p:nvPr/>
        </p:nvSpPr>
        <p:spPr bwMode="auto">
          <a:xfrm>
            <a:off x="2209800" y="5141913"/>
            <a:ext cx="4572000" cy="1411287"/>
          </a:xfrm>
          <a:prstGeom prst="roundRect">
            <a:avLst>
              <a:gd name="adj" fmla="val 16667"/>
            </a:avLst>
          </a:prstGeom>
          <a:solidFill>
            <a:schemeClr val="tx2">
              <a:lumMod val="25000"/>
            </a:schemeClr>
          </a:solidFill>
          <a:ln w="38100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endParaRPr lang="ru-RU" sz="2500" dirty="0">
              <a:latin typeface="Calibri" pitchFamily="34" charset="0"/>
            </a:endParaRPr>
          </a:p>
          <a:p>
            <a:pPr algn="ctr">
              <a:defRPr/>
            </a:pPr>
            <a:r>
              <a:rPr lang="ru-RU" sz="2000" dirty="0">
                <a:latin typeface="Calibri" pitchFamily="34" charset="0"/>
              </a:rPr>
              <a:t>Верхний предел </a:t>
            </a:r>
          </a:p>
          <a:p>
            <a:pPr algn="ctr">
              <a:defRPr/>
            </a:pPr>
            <a:r>
              <a:rPr lang="ru-RU" sz="2000" dirty="0">
                <a:latin typeface="Calibri" pitchFamily="34" charset="0"/>
              </a:rPr>
              <a:t>муниципального долга </a:t>
            </a:r>
          </a:p>
          <a:p>
            <a:pPr algn="ctr">
              <a:defRPr/>
            </a:pPr>
            <a:r>
              <a:rPr lang="ru-RU" sz="2000" dirty="0">
                <a:latin typeface="Calibri" pitchFamily="34" charset="0"/>
              </a:rPr>
              <a:t>на </a:t>
            </a:r>
            <a:r>
              <a:rPr lang="ru-RU" sz="2000" dirty="0" smtClean="0">
                <a:latin typeface="Calibri" pitchFamily="34" charset="0"/>
              </a:rPr>
              <a:t>01.01.2025 </a:t>
            </a:r>
            <a:r>
              <a:rPr lang="ru-RU" sz="2000" smtClean="0">
                <a:latin typeface="Calibri" pitchFamily="34" charset="0"/>
              </a:rPr>
              <a:t>– </a:t>
            </a:r>
            <a:r>
              <a:rPr lang="ru-RU" sz="2000" smtClean="0">
                <a:latin typeface="Calibri" pitchFamily="34" charset="0"/>
              </a:rPr>
              <a:t>68</a:t>
            </a:r>
            <a:r>
              <a:rPr lang="ru-RU" sz="2000" b="1" smtClean="0">
                <a:latin typeface="Calibri" pitchFamily="34" charset="0"/>
              </a:rPr>
              <a:t>,5</a:t>
            </a:r>
            <a:endParaRPr lang="ru-RU" sz="2000" b="1" dirty="0">
              <a:latin typeface="Calibri" pitchFamily="34" charset="0"/>
            </a:endParaRPr>
          </a:p>
          <a:p>
            <a:pPr algn="ctr">
              <a:defRPr/>
            </a:pPr>
            <a:endParaRPr lang="ru-RU" sz="2500" b="1" dirty="0">
              <a:latin typeface="Calibri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Основные параметры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бюджета 202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4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год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(млн. руб.) 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(с учетом обязательств по договору о предоставлении бюджетного кредита бюджета </a:t>
            </a:r>
            <a:endParaRPr lang="en-US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муниципального образования «Суоярвский район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»,  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объем консолидированного коммерческого долга </a:t>
            </a:r>
            <a:endParaRPr lang="en-US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по отношению к налоговым и налоговым доходам не более 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25,4%)</a:t>
            </a:r>
            <a:endParaRPr lang="ru-RU" sz="14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1827213"/>
            <a:ext cx="9144000" cy="2819400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ahoma" pitchFamily="34" charset="0"/>
              </a:rPr>
              <a:t>Спасибо за внимание!</a:t>
            </a:r>
            <a:endParaRPr lang="ru-RU" sz="40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0" y="0"/>
            <a:ext cx="9144000" cy="1371600"/>
          </a:xfrm>
          <a:solidFill>
            <a:schemeClr val="accent4">
              <a:lumMod val="5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ru-RU" sz="3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Структура доходов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(млн. руб.)</a:t>
            </a:r>
          </a:p>
        </p:txBody>
      </p:sp>
      <p:graphicFrame>
        <p:nvGraphicFramePr>
          <p:cNvPr id="5" name="Object 6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056237344"/>
              </p:ext>
            </p:extLst>
          </p:nvPr>
        </p:nvGraphicFramePr>
        <p:xfrm>
          <a:off x="0" y="3886200"/>
          <a:ext cx="48006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Object 6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760092016"/>
              </p:ext>
            </p:extLst>
          </p:nvPr>
        </p:nvGraphicFramePr>
        <p:xfrm>
          <a:off x="4495800" y="3886200"/>
          <a:ext cx="46482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Object 6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682949771"/>
              </p:ext>
            </p:extLst>
          </p:nvPr>
        </p:nvGraphicFramePr>
        <p:xfrm>
          <a:off x="2057400" y="1447800"/>
          <a:ext cx="5551488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Собственные </a:t>
            </a:r>
            <a:endParaRPr lang="ru-RU" sz="3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ctr">
              <a:defRPr/>
            </a:pPr>
            <a:r>
              <a:rPr lang="ru-RU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(налоговые и неналоговые) доходы</a:t>
            </a:r>
            <a:endParaRPr lang="ru-RU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ctr"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(млн. руб.)</a:t>
            </a:r>
            <a:endParaRPr lang="ru-RU" sz="20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  <p:graphicFrame>
        <p:nvGraphicFramePr>
          <p:cNvPr id="7" name="Object 6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714561001"/>
              </p:ext>
            </p:extLst>
          </p:nvPr>
        </p:nvGraphicFramePr>
        <p:xfrm>
          <a:off x="27709" y="3886200"/>
          <a:ext cx="48006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Object 6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926706072"/>
              </p:ext>
            </p:extLst>
          </p:nvPr>
        </p:nvGraphicFramePr>
        <p:xfrm>
          <a:off x="4495800" y="3886200"/>
          <a:ext cx="46482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Object 6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435849328"/>
              </p:ext>
            </p:extLst>
          </p:nvPr>
        </p:nvGraphicFramePr>
        <p:xfrm>
          <a:off x="1981200" y="1371600"/>
          <a:ext cx="5551488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Налоговые доходы</a:t>
            </a:r>
          </a:p>
          <a:p>
            <a:pPr algn="ctr"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(млн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. руб.)</a:t>
            </a:r>
            <a:endParaRPr lang="ru-RU" sz="20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1032198"/>
              </p:ext>
            </p:extLst>
          </p:nvPr>
        </p:nvGraphicFramePr>
        <p:xfrm>
          <a:off x="50800" y="1447800"/>
          <a:ext cx="9042400" cy="535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Неналоговые доходы</a:t>
            </a:r>
          </a:p>
          <a:p>
            <a:pPr algn="ctr"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2022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год (млн. руб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.)</a:t>
            </a:r>
            <a:endParaRPr lang="ru-RU" sz="20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350328"/>
              </p:ext>
            </p:extLst>
          </p:nvPr>
        </p:nvGraphicFramePr>
        <p:xfrm>
          <a:off x="50800" y="1422400"/>
          <a:ext cx="9042400" cy="538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Неналоговые доходы</a:t>
            </a:r>
          </a:p>
          <a:p>
            <a:pPr algn="ctr"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2023 год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(млн. руб.)</a:t>
            </a:r>
            <a:endParaRPr lang="ru-RU" sz="20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379670"/>
              </p:ext>
            </p:extLst>
          </p:nvPr>
        </p:nvGraphicFramePr>
        <p:xfrm>
          <a:off x="50800" y="1422400"/>
          <a:ext cx="9042400" cy="538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Неналоговые доходы</a:t>
            </a:r>
          </a:p>
          <a:p>
            <a:pPr algn="ctr"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2024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год (млн. руб.)</a:t>
            </a:r>
            <a:endParaRPr lang="ru-RU" sz="20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514974"/>
              </p:ext>
            </p:extLst>
          </p:nvPr>
        </p:nvGraphicFramePr>
        <p:xfrm>
          <a:off x="50800" y="1422400"/>
          <a:ext cx="9042400" cy="538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Безвозмездные </a:t>
            </a:r>
            <a:r>
              <a:rPr lang="ru-RU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поступления</a:t>
            </a:r>
            <a:endParaRPr lang="ru-RU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ctr"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(млн. руб.)</a:t>
            </a:r>
            <a:endParaRPr lang="ru-RU" sz="20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28" name="_s19482"/>
          <p:cNvCxnSpPr>
            <a:cxnSpLocks noChangeShapeType="1"/>
            <a:stCxn id="33" idx="0"/>
            <a:endCxn id="31" idx="2"/>
          </p:cNvCxnSpPr>
          <p:nvPr/>
        </p:nvCxnSpPr>
        <p:spPr bwMode="auto">
          <a:xfrm rot="5400000" flipH="1" flipV="1">
            <a:off x="5803755" y="5317151"/>
            <a:ext cx="551342" cy="396757"/>
          </a:xfrm>
          <a:prstGeom prst="bentConnector3">
            <a:avLst>
              <a:gd name="adj1" fmla="val 50000"/>
            </a:avLst>
          </a:prstGeom>
          <a:solidFill>
            <a:schemeClr val="tx2">
              <a:lumMod val="25000"/>
            </a:schemeClr>
          </a:solidFill>
          <a:ln w="28575">
            <a:solidFill>
              <a:schemeClr val="tx2">
                <a:lumMod val="25000"/>
              </a:schemeClr>
            </a:solidFill>
            <a:miter lim="800000"/>
            <a:headEnd/>
            <a:tailEnd/>
          </a:ln>
        </p:spPr>
      </p:cxnSp>
      <p:cxnSp>
        <p:nvCxnSpPr>
          <p:cNvPr id="30" name="_s19484"/>
          <p:cNvCxnSpPr>
            <a:cxnSpLocks noChangeShapeType="1"/>
            <a:stCxn id="32" idx="0"/>
            <a:endCxn id="31" idx="2"/>
          </p:cNvCxnSpPr>
          <p:nvPr/>
        </p:nvCxnSpPr>
        <p:spPr bwMode="auto">
          <a:xfrm rot="5400000" flipH="1" flipV="1">
            <a:off x="5372430" y="4885825"/>
            <a:ext cx="551342" cy="1259408"/>
          </a:xfrm>
          <a:prstGeom prst="bentConnector3">
            <a:avLst>
              <a:gd name="adj1" fmla="val 50000"/>
            </a:avLst>
          </a:prstGeom>
          <a:solidFill>
            <a:schemeClr val="tx2">
              <a:lumMod val="25000"/>
            </a:schemeClr>
          </a:solidFill>
          <a:ln w="28575">
            <a:solidFill>
              <a:schemeClr val="tx2">
                <a:lumMod val="25000"/>
              </a:schemeClr>
            </a:solidFill>
            <a:miter lim="800000"/>
            <a:headEnd/>
            <a:tailEnd/>
          </a:ln>
        </p:spPr>
      </p:cxnSp>
      <p:sp>
        <p:nvSpPr>
          <p:cNvPr id="31" name="_s19485"/>
          <p:cNvSpPr>
            <a:spLocks noChangeArrowheads="1"/>
          </p:cNvSpPr>
          <p:nvPr/>
        </p:nvSpPr>
        <p:spPr bwMode="auto">
          <a:xfrm>
            <a:off x="5638800" y="4419600"/>
            <a:ext cx="1278009" cy="820258"/>
          </a:xfrm>
          <a:prstGeom prst="roundRect">
            <a:avLst>
              <a:gd name="adj" fmla="val 16667"/>
            </a:avLst>
          </a:prstGeom>
          <a:solidFill>
            <a:schemeClr val="tx2">
              <a:lumMod val="25000"/>
            </a:schemeClr>
          </a:solidFill>
          <a:ln w="28575">
            <a:solidFill>
              <a:schemeClr val="tx2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ru-RU" sz="1300" cap="all" dirty="0" smtClean="0">
                <a:latin typeface="Calibri" pitchFamily="34" charset="0"/>
                <a:cs typeface="Times New Roman" pitchFamily="18" charset="0"/>
              </a:rPr>
              <a:t>Всего </a:t>
            </a:r>
            <a:r>
              <a:rPr lang="ru-RU" sz="1300" cap="all" dirty="0" smtClean="0">
                <a:latin typeface="Calibri" pitchFamily="34" charset="0"/>
                <a:cs typeface="Times New Roman" pitchFamily="18" charset="0"/>
              </a:rPr>
              <a:t>295,2</a:t>
            </a:r>
            <a:endParaRPr lang="ru-RU" sz="1300" b="1" cap="all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2" name="_s19486"/>
          <p:cNvSpPr>
            <a:spLocks noChangeArrowheads="1"/>
          </p:cNvSpPr>
          <p:nvPr/>
        </p:nvSpPr>
        <p:spPr bwMode="auto">
          <a:xfrm>
            <a:off x="4599297" y="5791200"/>
            <a:ext cx="838199" cy="674613"/>
          </a:xfrm>
          <a:prstGeom prst="roundRect">
            <a:avLst>
              <a:gd name="adj" fmla="val 16667"/>
            </a:avLst>
          </a:prstGeom>
          <a:solidFill>
            <a:schemeClr val="tx2">
              <a:lumMod val="25000"/>
            </a:schemeClr>
          </a:solidFill>
          <a:ln w="28575">
            <a:solidFill>
              <a:schemeClr val="tx2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ru-RU" sz="1300" dirty="0" smtClean="0">
                <a:latin typeface="Calibri" pitchFamily="34" charset="0"/>
                <a:cs typeface="Times New Roman" pitchFamily="18" charset="0"/>
              </a:rPr>
              <a:t>Субвенции</a:t>
            </a:r>
          </a:p>
          <a:p>
            <a:pPr algn="ctr">
              <a:defRPr/>
            </a:pPr>
            <a:r>
              <a:rPr lang="ru-RU" sz="1300" b="1" dirty="0" smtClean="0">
                <a:latin typeface="Calibri" pitchFamily="34" charset="0"/>
                <a:cs typeface="Times New Roman" pitchFamily="18" charset="0"/>
              </a:rPr>
              <a:t>224,7</a:t>
            </a:r>
            <a:endParaRPr lang="ru-RU" sz="13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3" name="_s19487"/>
          <p:cNvSpPr>
            <a:spLocks noChangeArrowheads="1"/>
          </p:cNvSpPr>
          <p:nvPr/>
        </p:nvSpPr>
        <p:spPr bwMode="auto">
          <a:xfrm>
            <a:off x="5500048" y="5791200"/>
            <a:ext cx="762000" cy="667858"/>
          </a:xfrm>
          <a:prstGeom prst="roundRect">
            <a:avLst>
              <a:gd name="adj" fmla="val 16667"/>
            </a:avLst>
          </a:prstGeom>
          <a:solidFill>
            <a:schemeClr val="tx2">
              <a:lumMod val="25000"/>
            </a:schemeClr>
          </a:solidFill>
          <a:ln w="28575">
            <a:solidFill>
              <a:schemeClr val="tx2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ru-RU" sz="1300" dirty="0" smtClean="0">
                <a:latin typeface="Calibri" pitchFamily="34" charset="0"/>
                <a:cs typeface="Times New Roman" pitchFamily="18" charset="0"/>
              </a:rPr>
              <a:t>Дотация</a:t>
            </a:r>
          </a:p>
          <a:p>
            <a:pPr algn="ctr">
              <a:defRPr/>
            </a:pPr>
            <a:r>
              <a:rPr lang="ru-RU" sz="1300" b="1" dirty="0" smtClean="0">
                <a:latin typeface="Calibri" pitchFamily="34" charset="0"/>
                <a:cs typeface="Times New Roman" pitchFamily="18" charset="0"/>
              </a:rPr>
              <a:t>49,9</a:t>
            </a:r>
            <a:r>
              <a:rPr lang="ru-RU" sz="1500" dirty="0" smtClean="0">
                <a:latin typeface="Calibri" pitchFamily="34" charset="0"/>
              </a:rPr>
              <a:t> </a:t>
            </a:r>
            <a:endParaRPr lang="ru-RU" sz="1500" dirty="0">
              <a:latin typeface="Calibri" pitchFamily="34" charset="0"/>
            </a:endParaRPr>
          </a:p>
        </p:txBody>
      </p:sp>
      <p:sp>
        <p:nvSpPr>
          <p:cNvPr id="34" name="_s19488"/>
          <p:cNvSpPr>
            <a:spLocks noChangeArrowheads="1"/>
          </p:cNvSpPr>
          <p:nvPr/>
        </p:nvSpPr>
        <p:spPr bwMode="auto">
          <a:xfrm>
            <a:off x="6338248" y="5791200"/>
            <a:ext cx="838200" cy="674613"/>
          </a:xfrm>
          <a:prstGeom prst="roundRect">
            <a:avLst>
              <a:gd name="adj" fmla="val 16667"/>
            </a:avLst>
          </a:prstGeom>
          <a:solidFill>
            <a:schemeClr val="tx2">
              <a:lumMod val="25000"/>
            </a:schemeClr>
          </a:solidFill>
          <a:ln w="28575">
            <a:solidFill>
              <a:schemeClr val="tx2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ru-RU" sz="1300" dirty="0" smtClean="0">
                <a:latin typeface="Calibri" pitchFamily="34" charset="0"/>
                <a:cs typeface="Times New Roman" pitchFamily="18" charset="0"/>
              </a:rPr>
              <a:t>Субсидии</a:t>
            </a:r>
          </a:p>
          <a:p>
            <a:pPr algn="ctr">
              <a:defRPr/>
            </a:pPr>
            <a:r>
              <a:rPr lang="ru-RU" sz="1500" b="1" dirty="0" smtClean="0">
                <a:latin typeface="Calibri" pitchFamily="34" charset="0"/>
              </a:rPr>
              <a:t>20,6 </a:t>
            </a:r>
            <a:endParaRPr lang="ru-RU" sz="1500" b="1" dirty="0">
              <a:latin typeface="Calibri" pitchFamily="34" charset="0"/>
            </a:endParaRPr>
          </a:p>
        </p:txBody>
      </p:sp>
      <p:sp>
        <p:nvSpPr>
          <p:cNvPr id="37" name="TextBox 16"/>
          <p:cNvSpPr txBox="1"/>
          <p:nvPr/>
        </p:nvSpPr>
        <p:spPr>
          <a:xfrm>
            <a:off x="7010400" y="4572000"/>
            <a:ext cx="1371600" cy="4770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5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  <a:t>2024 год</a:t>
            </a:r>
            <a:endParaRPr lang="ru-RU" sz="3000" b="1" dirty="0">
              <a:solidFill>
                <a:schemeClr val="bg2">
                  <a:lumMod val="50000"/>
                </a:schemeClr>
              </a:solidFill>
              <a:effectLst/>
              <a:latin typeface="Calibri" pitchFamily="34" charset="0"/>
            </a:endParaRPr>
          </a:p>
        </p:txBody>
      </p:sp>
      <p:cxnSp>
        <p:nvCxnSpPr>
          <p:cNvPr id="19482" name="_s19482"/>
          <p:cNvCxnSpPr>
            <a:cxnSpLocks noChangeShapeType="1"/>
            <a:stCxn id="42" idx="0"/>
            <a:endCxn id="39" idx="2"/>
          </p:cNvCxnSpPr>
          <p:nvPr/>
        </p:nvCxnSpPr>
        <p:spPr bwMode="auto">
          <a:xfrm rot="16200000" flipV="1">
            <a:off x="5404206" y="237846"/>
            <a:ext cx="438708" cy="5029200"/>
          </a:xfrm>
          <a:prstGeom prst="bentConnector3">
            <a:avLst>
              <a:gd name="adj1" fmla="val 50000"/>
            </a:avLst>
          </a:prstGeom>
          <a:solidFill>
            <a:schemeClr val="tx2">
              <a:lumMod val="25000"/>
            </a:schemeClr>
          </a:solidFill>
          <a:ln w="28575">
            <a:solidFill>
              <a:schemeClr val="tx2">
                <a:lumMod val="25000"/>
              </a:schemeClr>
            </a:solidFill>
            <a:miter lim="800000"/>
            <a:headEnd/>
            <a:tailEnd/>
          </a:ln>
        </p:spPr>
      </p:cxnSp>
      <p:cxnSp>
        <p:nvCxnSpPr>
          <p:cNvPr id="19484" name="_s19484"/>
          <p:cNvCxnSpPr>
            <a:cxnSpLocks noChangeShapeType="1"/>
            <a:stCxn id="49" idx="0"/>
            <a:endCxn id="39" idx="2"/>
          </p:cNvCxnSpPr>
          <p:nvPr/>
        </p:nvCxnSpPr>
        <p:spPr bwMode="auto">
          <a:xfrm rot="5400000" flipH="1" flipV="1">
            <a:off x="1899006" y="1761846"/>
            <a:ext cx="438708" cy="1981200"/>
          </a:xfrm>
          <a:prstGeom prst="bentConnector3">
            <a:avLst>
              <a:gd name="adj1" fmla="val 50000"/>
            </a:avLst>
          </a:prstGeom>
          <a:solidFill>
            <a:schemeClr val="tx2">
              <a:lumMod val="25000"/>
            </a:schemeClr>
          </a:solidFill>
          <a:ln w="28575">
            <a:solidFill>
              <a:schemeClr val="tx2">
                <a:lumMod val="25000"/>
              </a:schemeClr>
            </a:solidFill>
            <a:miter lim="800000"/>
            <a:headEnd/>
            <a:tailEnd/>
          </a:ln>
        </p:spPr>
      </p:cxnSp>
      <p:sp>
        <p:nvSpPr>
          <p:cNvPr id="39" name="_s19485"/>
          <p:cNvSpPr>
            <a:spLocks noChangeArrowheads="1"/>
          </p:cNvSpPr>
          <p:nvPr/>
        </p:nvSpPr>
        <p:spPr bwMode="auto">
          <a:xfrm>
            <a:off x="2286000" y="1524000"/>
            <a:ext cx="1645920" cy="1009092"/>
          </a:xfrm>
          <a:prstGeom prst="roundRect">
            <a:avLst>
              <a:gd name="adj" fmla="val 16667"/>
            </a:avLst>
          </a:prstGeom>
          <a:solidFill>
            <a:schemeClr val="tx2">
              <a:lumMod val="25000"/>
            </a:schemeClr>
          </a:solidFill>
          <a:ln w="28575">
            <a:solidFill>
              <a:schemeClr val="tx2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ru-RU" sz="1500" cap="all" dirty="0" smtClean="0">
                <a:latin typeface="Calibri" pitchFamily="34" charset="0"/>
              </a:rPr>
              <a:t>Всего</a:t>
            </a:r>
          </a:p>
          <a:p>
            <a:pPr algn="ctr">
              <a:defRPr/>
            </a:pPr>
            <a:r>
              <a:rPr lang="ru-RU" sz="1500" cap="all" dirty="0" smtClean="0">
                <a:latin typeface="Calibri" pitchFamily="34" charset="0"/>
              </a:rPr>
              <a:t> </a:t>
            </a:r>
            <a:r>
              <a:rPr lang="ru-RU" sz="1500" cap="all" dirty="0" smtClean="0">
                <a:latin typeface="Calibri" pitchFamily="34" charset="0"/>
              </a:rPr>
              <a:t>1 667,8</a:t>
            </a:r>
            <a:endParaRPr lang="ru-RU" sz="1500" b="1" cap="all" dirty="0">
              <a:latin typeface="Calibri" pitchFamily="34" charset="0"/>
            </a:endParaRPr>
          </a:p>
        </p:txBody>
      </p:sp>
      <p:sp>
        <p:nvSpPr>
          <p:cNvPr id="40" name="_s19486"/>
          <p:cNvSpPr>
            <a:spLocks noChangeArrowheads="1"/>
          </p:cNvSpPr>
          <p:nvPr/>
        </p:nvSpPr>
        <p:spPr bwMode="auto">
          <a:xfrm>
            <a:off x="2057400" y="2961438"/>
            <a:ext cx="1645920" cy="1009092"/>
          </a:xfrm>
          <a:prstGeom prst="roundRect">
            <a:avLst>
              <a:gd name="adj" fmla="val 16667"/>
            </a:avLst>
          </a:prstGeom>
          <a:solidFill>
            <a:schemeClr val="tx2">
              <a:lumMod val="25000"/>
            </a:schemeClr>
          </a:solidFill>
          <a:ln w="28575">
            <a:solidFill>
              <a:schemeClr val="tx2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ru-RU" sz="1500" dirty="0" smtClean="0">
                <a:latin typeface="Calibri" pitchFamily="34" charset="0"/>
              </a:rPr>
              <a:t>Субсидии</a:t>
            </a:r>
          </a:p>
          <a:p>
            <a:pPr algn="ctr">
              <a:defRPr/>
            </a:pPr>
            <a:r>
              <a:rPr lang="ru-RU" sz="1500" b="1" dirty="0" smtClean="0">
                <a:latin typeface="Calibri" pitchFamily="34" charset="0"/>
              </a:rPr>
              <a:t>1 353,8</a:t>
            </a:r>
            <a:endParaRPr lang="ru-RU" sz="1500" b="1" dirty="0">
              <a:latin typeface="Calibri" pitchFamily="34" charset="0"/>
            </a:endParaRPr>
          </a:p>
        </p:txBody>
      </p:sp>
      <p:sp>
        <p:nvSpPr>
          <p:cNvPr id="41" name="_s19487"/>
          <p:cNvSpPr>
            <a:spLocks noChangeArrowheads="1"/>
          </p:cNvSpPr>
          <p:nvPr/>
        </p:nvSpPr>
        <p:spPr bwMode="auto">
          <a:xfrm>
            <a:off x="3810000" y="2971800"/>
            <a:ext cx="1645920" cy="1009092"/>
          </a:xfrm>
          <a:prstGeom prst="roundRect">
            <a:avLst>
              <a:gd name="adj" fmla="val 16667"/>
            </a:avLst>
          </a:prstGeom>
          <a:solidFill>
            <a:schemeClr val="tx2">
              <a:lumMod val="25000"/>
            </a:schemeClr>
          </a:solidFill>
          <a:ln w="28575">
            <a:solidFill>
              <a:schemeClr val="tx2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ru-RU" sz="1500" dirty="0" smtClean="0">
                <a:latin typeface="Calibri" pitchFamily="34" charset="0"/>
              </a:rPr>
              <a:t>Дотация </a:t>
            </a:r>
          </a:p>
          <a:p>
            <a:pPr algn="ctr">
              <a:defRPr/>
            </a:pPr>
            <a:r>
              <a:rPr lang="ru-RU" sz="1500" dirty="0" smtClean="0">
                <a:latin typeface="Calibri" pitchFamily="34" charset="0"/>
              </a:rPr>
              <a:t>73,5</a:t>
            </a:r>
            <a:r>
              <a:rPr lang="ru-RU" sz="1500" dirty="0" smtClean="0">
                <a:latin typeface="Calibri" pitchFamily="34" charset="0"/>
              </a:rPr>
              <a:t> </a:t>
            </a:r>
            <a:endParaRPr lang="ru-RU" sz="1500" dirty="0">
              <a:latin typeface="Calibri" pitchFamily="34" charset="0"/>
            </a:endParaRPr>
          </a:p>
        </p:txBody>
      </p:sp>
      <p:sp>
        <p:nvSpPr>
          <p:cNvPr id="42" name="_s19488"/>
          <p:cNvSpPr>
            <a:spLocks noChangeArrowheads="1"/>
          </p:cNvSpPr>
          <p:nvPr/>
        </p:nvSpPr>
        <p:spPr bwMode="auto">
          <a:xfrm>
            <a:off x="7315200" y="2971800"/>
            <a:ext cx="1645920" cy="1009092"/>
          </a:xfrm>
          <a:prstGeom prst="roundRect">
            <a:avLst>
              <a:gd name="adj" fmla="val 16667"/>
            </a:avLst>
          </a:prstGeom>
          <a:solidFill>
            <a:schemeClr val="tx2">
              <a:lumMod val="25000"/>
            </a:schemeClr>
          </a:solidFill>
          <a:ln w="28575">
            <a:solidFill>
              <a:schemeClr val="tx2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ru-RU" sz="1500" dirty="0" smtClean="0">
                <a:latin typeface="Calibri" pitchFamily="34" charset="0"/>
              </a:rPr>
              <a:t>Прочие </a:t>
            </a:r>
          </a:p>
          <a:p>
            <a:pPr algn="ctr">
              <a:defRPr/>
            </a:pPr>
            <a:r>
              <a:rPr lang="ru-RU" sz="1500" b="1" dirty="0" smtClean="0">
                <a:latin typeface="Calibri" pitchFamily="34" charset="0"/>
              </a:rPr>
              <a:t>0,1</a:t>
            </a:r>
            <a:endParaRPr lang="ru-RU" sz="1500" b="1" dirty="0">
              <a:latin typeface="Calibri" pitchFamily="34" charset="0"/>
            </a:endParaRPr>
          </a:p>
        </p:txBody>
      </p:sp>
      <p:sp>
        <p:nvSpPr>
          <p:cNvPr id="35" name="TextBox 16"/>
          <p:cNvSpPr txBox="1"/>
          <p:nvPr/>
        </p:nvSpPr>
        <p:spPr>
          <a:xfrm>
            <a:off x="4114800" y="1828800"/>
            <a:ext cx="1371600" cy="4770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5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  <a:t>2022</a:t>
            </a:r>
            <a:r>
              <a:rPr lang="en-US" sz="25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  <a:t> </a:t>
            </a:r>
            <a:r>
              <a:rPr lang="ru-RU" sz="25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  <a:t>год</a:t>
            </a:r>
            <a:endParaRPr lang="ru-RU" sz="3000" b="1" dirty="0">
              <a:solidFill>
                <a:schemeClr val="bg2">
                  <a:lumMod val="50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49" name="_s19486"/>
          <p:cNvSpPr>
            <a:spLocks noChangeArrowheads="1"/>
          </p:cNvSpPr>
          <p:nvPr/>
        </p:nvSpPr>
        <p:spPr bwMode="auto">
          <a:xfrm>
            <a:off x="304800" y="2971800"/>
            <a:ext cx="1645920" cy="1009092"/>
          </a:xfrm>
          <a:prstGeom prst="roundRect">
            <a:avLst>
              <a:gd name="adj" fmla="val 16667"/>
            </a:avLst>
          </a:prstGeom>
          <a:solidFill>
            <a:schemeClr val="tx2">
              <a:lumMod val="25000"/>
            </a:schemeClr>
          </a:solidFill>
          <a:ln w="28575">
            <a:solidFill>
              <a:schemeClr val="tx2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ru-RU" sz="1500" dirty="0" smtClean="0">
                <a:latin typeface="Calibri" pitchFamily="34" charset="0"/>
              </a:rPr>
              <a:t>Субвенции</a:t>
            </a:r>
          </a:p>
          <a:p>
            <a:pPr algn="ctr">
              <a:defRPr/>
            </a:pPr>
            <a:r>
              <a:rPr lang="ru-RU" sz="1500" b="1" dirty="0" smtClean="0">
                <a:latin typeface="Calibri" pitchFamily="34" charset="0"/>
              </a:rPr>
              <a:t>233,8</a:t>
            </a:r>
            <a:endParaRPr lang="ru-RU" sz="1500" b="1" dirty="0">
              <a:latin typeface="Calibri" pitchFamily="34" charset="0"/>
            </a:endParaRPr>
          </a:p>
        </p:txBody>
      </p:sp>
      <p:grpSp>
        <p:nvGrpSpPr>
          <p:cNvPr id="79" name="Группа 78"/>
          <p:cNvGrpSpPr/>
          <p:nvPr/>
        </p:nvGrpSpPr>
        <p:grpSpPr>
          <a:xfrm>
            <a:off x="76200" y="4419600"/>
            <a:ext cx="4337712" cy="2057401"/>
            <a:chOff x="76201" y="4191000"/>
            <a:chExt cx="5708988" cy="2358397"/>
          </a:xfrm>
        </p:grpSpPr>
        <p:cxnSp>
          <p:nvCxnSpPr>
            <p:cNvPr id="20" name="_s19482"/>
            <p:cNvCxnSpPr>
              <a:cxnSpLocks noChangeShapeType="1"/>
              <a:stCxn id="84" idx="0"/>
              <a:endCxn id="23" idx="2"/>
            </p:cNvCxnSpPr>
            <p:nvPr/>
          </p:nvCxnSpPr>
          <p:spPr bwMode="auto">
            <a:xfrm rot="16200000" flipV="1">
              <a:off x="2790633" y="4523765"/>
              <a:ext cx="563172" cy="1915826"/>
            </a:xfrm>
            <a:prstGeom prst="bentConnector3">
              <a:avLst>
                <a:gd name="adj1" fmla="val 50000"/>
              </a:avLst>
            </a:prstGeom>
            <a:solidFill>
              <a:schemeClr val="tx2">
                <a:lumMod val="25000"/>
              </a:schemeClr>
            </a:solidFill>
            <a:ln w="28575">
              <a:solidFill>
                <a:schemeClr val="tx2">
                  <a:lumMod val="25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22" name="_s19484"/>
            <p:cNvCxnSpPr>
              <a:cxnSpLocks noChangeShapeType="1"/>
              <a:stCxn id="24" idx="0"/>
              <a:endCxn id="23" idx="2"/>
            </p:cNvCxnSpPr>
            <p:nvPr/>
          </p:nvCxnSpPr>
          <p:spPr bwMode="auto">
            <a:xfrm rot="5400000" flipH="1" flipV="1">
              <a:off x="1089462" y="4738421"/>
              <a:ext cx="563173" cy="1486515"/>
            </a:xfrm>
            <a:prstGeom prst="bentConnector3">
              <a:avLst>
                <a:gd name="adj1" fmla="val 50000"/>
              </a:avLst>
            </a:prstGeom>
            <a:solidFill>
              <a:schemeClr val="tx2">
                <a:lumMod val="25000"/>
              </a:schemeClr>
            </a:solidFill>
            <a:ln w="28575">
              <a:solidFill>
                <a:schemeClr val="tx2">
                  <a:lumMod val="25000"/>
                </a:schemeClr>
              </a:solidFill>
              <a:miter lim="800000"/>
              <a:headEnd/>
              <a:tailEnd/>
            </a:ln>
          </p:spPr>
        </p:cxnSp>
        <p:sp>
          <p:nvSpPr>
            <p:cNvPr id="23" name="_s19485"/>
            <p:cNvSpPr>
              <a:spLocks noChangeArrowheads="1"/>
            </p:cNvSpPr>
            <p:nvPr/>
          </p:nvSpPr>
          <p:spPr bwMode="auto">
            <a:xfrm>
              <a:off x="1279669" y="4191000"/>
              <a:ext cx="1669271" cy="1009092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25000"/>
              </a:schemeClr>
            </a:solidFill>
            <a:ln w="28575">
              <a:solidFill>
                <a:schemeClr val="tx2">
                  <a:lumMod val="25000"/>
                </a:schemeClr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300" cap="all" dirty="0" smtClean="0">
                  <a:latin typeface="Calibri" pitchFamily="34" charset="0"/>
                  <a:cs typeface="Times New Roman" pitchFamily="18" charset="0"/>
                </a:rPr>
                <a:t>Всего </a:t>
              </a:r>
              <a:r>
                <a:rPr lang="ru-RU" sz="1300" cap="all" dirty="0" smtClean="0">
                  <a:latin typeface="Calibri" pitchFamily="34" charset="0"/>
                  <a:cs typeface="Times New Roman" pitchFamily="18" charset="0"/>
                </a:rPr>
                <a:t>296,9</a:t>
              </a:r>
              <a:endParaRPr lang="ru-RU" sz="1300" b="1" cap="all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_s19486"/>
            <p:cNvSpPr>
              <a:spLocks noChangeArrowheads="1"/>
            </p:cNvSpPr>
            <p:nvPr/>
          </p:nvSpPr>
          <p:spPr bwMode="auto">
            <a:xfrm>
              <a:off x="76201" y="5763265"/>
              <a:ext cx="1103179" cy="786132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25000"/>
              </a:schemeClr>
            </a:solidFill>
            <a:ln w="28575">
              <a:solidFill>
                <a:schemeClr val="tx2">
                  <a:lumMod val="25000"/>
                </a:schemeClr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300" dirty="0" smtClean="0">
                  <a:latin typeface="Calibri" pitchFamily="34" charset="0"/>
                  <a:cs typeface="Times New Roman" pitchFamily="18" charset="0"/>
                </a:rPr>
                <a:t>Субвенции</a:t>
              </a:r>
            </a:p>
            <a:p>
              <a:pPr algn="ctr">
                <a:defRPr/>
              </a:pPr>
              <a:r>
                <a:rPr lang="ru-RU" sz="1300" b="1" dirty="0" smtClean="0">
                  <a:latin typeface="Calibri" pitchFamily="34" charset="0"/>
                  <a:cs typeface="Times New Roman" pitchFamily="18" charset="0"/>
                </a:rPr>
                <a:t>224,7</a:t>
              </a:r>
              <a:endParaRPr lang="ru-RU" sz="13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5" name="_s19487"/>
            <p:cNvSpPr>
              <a:spLocks noChangeArrowheads="1"/>
            </p:cNvSpPr>
            <p:nvPr/>
          </p:nvSpPr>
          <p:spPr bwMode="auto">
            <a:xfrm>
              <a:off x="1243744" y="5763265"/>
              <a:ext cx="1103179" cy="786132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25000"/>
              </a:schemeClr>
            </a:solidFill>
            <a:ln w="28575">
              <a:solidFill>
                <a:schemeClr val="tx2">
                  <a:lumMod val="25000"/>
                </a:schemeClr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300" dirty="0" smtClean="0">
                  <a:latin typeface="Calibri" pitchFamily="34" charset="0"/>
                  <a:cs typeface="Times New Roman" pitchFamily="18" charset="0"/>
                </a:rPr>
                <a:t>Дотация</a:t>
              </a:r>
            </a:p>
            <a:p>
              <a:pPr algn="ctr">
                <a:defRPr/>
              </a:pPr>
              <a:r>
                <a:rPr lang="ru-RU" sz="1300" b="1" dirty="0" smtClean="0">
                  <a:latin typeface="Calibri" pitchFamily="34" charset="0"/>
                  <a:cs typeface="Times New Roman" pitchFamily="18" charset="0"/>
                </a:rPr>
                <a:t>51,9</a:t>
              </a:r>
              <a:r>
                <a:rPr lang="ru-RU" sz="1500" dirty="0" smtClean="0">
                  <a:latin typeface="Calibri" pitchFamily="34" charset="0"/>
                </a:rPr>
                <a:t> </a:t>
              </a:r>
              <a:endParaRPr lang="ru-RU" sz="1500" dirty="0">
                <a:latin typeface="Calibri" pitchFamily="34" charset="0"/>
              </a:endParaRPr>
            </a:p>
          </p:txBody>
        </p:sp>
        <p:sp>
          <p:nvSpPr>
            <p:cNvPr id="26" name="_s19488"/>
            <p:cNvSpPr>
              <a:spLocks noChangeArrowheads="1"/>
            </p:cNvSpPr>
            <p:nvPr/>
          </p:nvSpPr>
          <p:spPr bwMode="auto">
            <a:xfrm>
              <a:off x="2411288" y="5763265"/>
              <a:ext cx="1002890" cy="786132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25000"/>
              </a:schemeClr>
            </a:solidFill>
            <a:ln w="28575">
              <a:solidFill>
                <a:schemeClr val="tx2">
                  <a:lumMod val="25000"/>
                </a:schemeClr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300" dirty="0" smtClean="0">
                  <a:latin typeface="Calibri" pitchFamily="34" charset="0"/>
                  <a:cs typeface="Times New Roman" pitchFamily="18" charset="0"/>
                </a:rPr>
                <a:t>Субсидии</a:t>
              </a:r>
            </a:p>
            <a:p>
              <a:pPr algn="ctr">
                <a:defRPr/>
              </a:pPr>
              <a:r>
                <a:rPr lang="ru-RU" sz="1500" dirty="0" smtClean="0">
                  <a:latin typeface="Calibri" pitchFamily="34" charset="0"/>
                </a:rPr>
                <a:t>20,3 </a:t>
              </a:r>
              <a:endParaRPr lang="ru-RU" sz="1500" dirty="0">
                <a:latin typeface="Calibri" pitchFamily="34" charset="0"/>
              </a:endParaRPr>
            </a:p>
          </p:txBody>
        </p:sp>
        <p:sp>
          <p:nvSpPr>
            <p:cNvPr id="36" name="TextBox 16"/>
            <p:cNvSpPr txBox="1"/>
            <p:nvPr/>
          </p:nvSpPr>
          <p:spPr>
            <a:xfrm>
              <a:off x="3084872" y="4365696"/>
              <a:ext cx="1805203" cy="54684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ru-RU" sz="2500" b="1" dirty="0" smtClean="0">
                  <a:solidFill>
                    <a:schemeClr val="bg2">
                      <a:lumMod val="50000"/>
                    </a:schemeClr>
                  </a:solidFill>
                  <a:effectLst/>
                  <a:latin typeface="Calibri" pitchFamily="34" charset="0"/>
                </a:rPr>
                <a:t>2023 год</a:t>
              </a:r>
              <a:endParaRPr lang="ru-RU" sz="3000" b="1" dirty="0"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72" name="_s19488"/>
            <p:cNvSpPr>
              <a:spLocks noChangeArrowheads="1"/>
            </p:cNvSpPr>
            <p:nvPr/>
          </p:nvSpPr>
          <p:spPr bwMode="auto">
            <a:xfrm>
              <a:off x="4640715" y="5763264"/>
              <a:ext cx="1144474" cy="786132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25000"/>
              </a:schemeClr>
            </a:solidFill>
            <a:ln w="28575">
              <a:solidFill>
                <a:schemeClr val="tx2">
                  <a:lumMod val="25000"/>
                </a:schemeClr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300" dirty="0" smtClean="0">
                  <a:latin typeface="Calibri" pitchFamily="34" charset="0"/>
                  <a:cs typeface="Times New Roman" pitchFamily="18" charset="0"/>
                </a:rPr>
                <a:t>Прочие</a:t>
              </a:r>
            </a:p>
            <a:p>
              <a:pPr algn="ctr">
                <a:defRPr/>
              </a:pPr>
              <a:r>
                <a:rPr lang="ru-RU" sz="1300" b="1" dirty="0" smtClean="0">
                  <a:latin typeface="Calibri" pitchFamily="34" charset="0"/>
                  <a:cs typeface="Times New Roman" pitchFamily="18" charset="0"/>
                </a:rPr>
                <a:t>0,0</a:t>
              </a:r>
              <a:r>
                <a:rPr lang="ru-RU" sz="1500" dirty="0" smtClean="0">
                  <a:latin typeface="Calibri" pitchFamily="34" charset="0"/>
                </a:rPr>
                <a:t> </a:t>
              </a:r>
              <a:endParaRPr lang="ru-RU" sz="1500" dirty="0">
                <a:latin typeface="Calibri" pitchFamily="34" charset="0"/>
              </a:endParaRPr>
            </a:p>
          </p:txBody>
        </p:sp>
        <p:cxnSp>
          <p:nvCxnSpPr>
            <p:cNvPr id="75" name="_s19484"/>
            <p:cNvCxnSpPr>
              <a:cxnSpLocks noChangeShapeType="1"/>
              <a:stCxn id="23" idx="2"/>
              <a:endCxn id="72" idx="0"/>
            </p:cNvCxnSpPr>
            <p:nvPr/>
          </p:nvCxnSpPr>
          <p:spPr bwMode="auto">
            <a:xfrm rot="16200000" flipH="1">
              <a:off x="3382043" y="3932355"/>
              <a:ext cx="563172" cy="3098646"/>
            </a:xfrm>
            <a:prstGeom prst="bentConnector3">
              <a:avLst>
                <a:gd name="adj1" fmla="val 50000"/>
              </a:avLst>
            </a:prstGeom>
            <a:solidFill>
              <a:schemeClr val="tx2">
                <a:lumMod val="25000"/>
              </a:schemeClr>
            </a:solidFill>
            <a:ln w="28575">
              <a:solidFill>
                <a:schemeClr val="tx2">
                  <a:lumMod val="25000"/>
                </a:schemeClr>
              </a:solidFill>
              <a:miter lim="800000"/>
              <a:headEnd/>
              <a:tailEnd/>
            </a:ln>
          </p:spPr>
        </p:cxnSp>
      </p:grpSp>
      <p:sp>
        <p:nvSpPr>
          <p:cNvPr id="82" name="_s19488"/>
          <p:cNvSpPr>
            <a:spLocks noChangeArrowheads="1"/>
          </p:cNvSpPr>
          <p:nvPr/>
        </p:nvSpPr>
        <p:spPr bwMode="auto">
          <a:xfrm>
            <a:off x="8229600" y="5791200"/>
            <a:ext cx="838200" cy="685800"/>
          </a:xfrm>
          <a:prstGeom prst="roundRect">
            <a:avLst>
              <a:gd name="adj" fmla="val 16667"/>
            </a:avLst>
          </a:prstGeom>
          <a:solidFill>
            <a:schemeClr val="tx2">
              <a:lumMod val="25000"/>
            </a:schemeClr>
          </a:solidFill>
          <a:ln w="28575">
            <a:solidFill>
              <a:schemeClr val="tx2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ru-RU" sz="1300" dirty="0" smtClean="0">
                <a:latin typeface="Calibri" pitchFamily="34" charset="0"/>
                <a:cs typeface="Times New Roman" pitchFamily="18" charset="0"/>
              </a:rPr>
              <a:t>Прочие</a:t>
            </a:r>
          </a:p>
          <a:p>
            <a:pPr algn="ctr">
              <a:defRPr/>
            </a:pPr>
            <a:r>
              <a:rPr lang="ru-RU" sz="1300" b="1" dirty="0" smtClean="0">
                <a:latin typeface="Calibri" pitchFamily="34" charset="0"/>
                <a:cs typeface="Times New Roman" pitchFamily="18" charset="0"/>
              </a:rPr>
              <a:t>0,0</a:t>
            </a:r>
            <a:r>
              <a:rPr lang="ru-RU" sz="1500" dirty="0" smtClean="0">
                <a:latin typeface="Calibri" pitchFamily="34" charset="0"/>
              </a:rPr>
              <a:t> </a:t>
            </a:r>
            <a:endParaRPr lang="ru-RU" sz="1500" dirty="0">
              <a:latin typeface="Calibri" pitchFamily="34" charset="0"/>
            </a:endParaRPr>
          </a:p>
        </p:txBody>
      </p:sp>
      <p:sp>
        <p:nvSpPr>
          <p:cNvPr id="38" name="_s19487"/>
          <p:cNvSpPr>
            <a:spLocks noChangeArrowheads="1"/>
          </p:cNvSpPr>
          <p:nvPr/>
        </p:nvSpPr>
        <p:spPr bwMode="auto">
          <a:xfrm>
            <a:off x="5562600" y="2971800"/>
            <a:ext cx="1645920" cy="1009092"/>
          </a:xfrm>
          <a:prstGeom prst="roundRect">
            <a:avLst>
              <a:gd name="adj" fmla="val 16667"/>
            </a:avLst>
          </a:prstGeom>
          <a:solidFill>
            <a:schemeClr val="tx2">
              <a:lumMod val="25000"/>
            </a:schemeClr>
          </a:solidFill>
          <a:ln w="28575">
            <a:solidFill>
              <a:schemeClr val="tx2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ru-RU" sz="1500" dirty="0" smtClean="0">
                <a:latin typeface="Calibri" pitchFamily="34" charset="0"/>
              </a:rPr>
              <a:t>Иные МБТ</a:t>
            </a:r>
          </a:p>
          <a:p>
            <a:pPr algn="ctr">
              <a:defRPr/>
            </a:pPr>
            <a:r>
              <a:rPr lang="ru-RU" sz="1500" dirty="0" smtClean="0">
                <a:latin typeface="Calibri" pitchFamily="34" charset="0"/>
              </a:rPr>
              <a:t>6,6 </a:t>
            </a:r>
            <a:endParaRPr lang="ru-RU" sz="1500" dirty="0">
              <a:latin typeface="Calibri" pitchFamily="34" charset="0"/>
            </a:endParaRPr>
          </a:p>
        </p:txBody>
      </p:sp>
      <p:cxnSp>
        <p:nvCxnSpPr>
          <p:cNvPr id="45" name="_s19482"/>
          <p:cNvCxnSpPr>
            <a:cxnSpLocks noChangeShapeType="1"/>
            <a:stCxn id="38" idx="0"/>
            <a:endCxn id="39" idx="2"/>
          </p:cNvCxnSpPr>
          <p:nvPr/>
        </p:nvCxnSpPr>
        <p:spPr bwMode="auto">
          <a:xfrm rot="16200000" flipV="1">
            <a:off x="4527906" y="1114146"/>
            <a:ext cx="438708" cy="3276600"/>
          </a:xfrm>
          <a:prstGeom prst="bentConnector3">
            <a:avLst>
              <a:gd name="adj1" fmla="val 50000"/>
            </a:avLst>
          </a:prstGeom>
          <a:solidFill>
            <a:schemeClr val="tx2">
              <a:lumMod val="25000"/>
            </a:schemeClr>
          </a:solidFill>
          <a:ln w="28575">
            <a:solidFill>
              <a:schemeClr val="tx2">
                <a:lumMod val="25000"/>
              </a:schemeClr>
            </a:solidFill>
            <a:miter lim="800000"/>
            <a:headEnd/>
            <a:tailEnd/>
          </a:ln>
        </p:spPr>
      </p:cxnSp>
      <p:cxnSp>
        <p:nvCxnSpPr>
          <p:cNvPr id="48" name="_s19482"/>
          <p:cNvCxnSpPr>
            <a:cxnSpLocks noChangeShapeType="1"/>
            <a:stCxn id="40" idx="0"/>
            <a:endCxn id="39" idx="2"/>
          </p:cNvCxnSpPr>
          <p:nvPr/>
        </p:nvCxnSpPr>
        <p:spPr bwMode="auto">
          <a:xfrm rot="5400000" flipH="1" flipV="1">
            <a:off x="2780487" y="2632965"/>
            <a:ext cx="428346" cy="228600"/>
          </a:xfrm>
          <a:prstGeom prst="bentConnector3">
            <a:avLst>
              <a:gd name="adj1" fmla="val 50000"/>
            </a:avLst>
          </a:prstGeom>
          <a:solidFill>
            <a:schemeClr val="tx2">
              <a:lumMod val="25000"/>
            </a:schemeClr>
          </a:solidFill>
          <a:ln w="28575">
            <a:solidFill>
              <a:schemeClr val="tx2">
                <a:lumMod val="25000"/>
              </a:schemeClr>
            </a:solidFill>
            <a:miter lim="800000"/>
            <a:headEnd/>
            <a:tailEnd/>
          </a:ln>
        </p:spPr>
      </p:cxnSp>
      <p:sp>
        <p:nvSpPr>
          <p:cNvPr id="84" name="_s19488"/>
          <p:cNvSpPr>
            <a:spLocks noChangeArrowheads="1"/>
          </p:cNvSpPr>
          <p:nvPr/>
        </p:nvSpPr>
        <p:spPr bwMode="auto">
          <a:xfrm>
            <a:off x="2661312" y="5791200"/>
            <a:ext cx="838200" cy="685800"/>
          </a:xfrm>
          <a:prstGeom prst="roundRect">
            <a:avLst>
              <a:gd name="adj" fmla="val 16667"/>
            </a:avLst>
          </a:prstGeom>
          <a:solidFill>
            <a:schemeClr val="tx2">
              <a:lumMod val="25000"/>
            </a:schemeClr>
          </a:solidFill>
          <a:ln w="28575">
            <a:solidFill>
              <a:schemeClr val="tx2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ru-RU" sz="1300" dirty="0" smtClean="0">
                <a:latin typeface="Calibri" pitchFamily="34" charset="0"/>
                <a:cs typeface="Times New Roman" pitchFamily="18" charset="0"/>
              </a:rPr>
              <a:t>Иные МБТ</a:t>
            </a:r>
          </a:p>
          <a:p>
            <a:pPr algn="ctr">
              <a:defRPr/>
            </a:pPr>
            <a:r>
              <a:rPr lang="ru-RU" sz="1300" b="1" dirty="0" smtClean="0">
                <a:latin typeface="Calibri" pitchFamily="34" charset="0"/>
                <a:cs typeface="Times New Roman" pitchFamily="18" charset="0"/>
              </a:rPr>
              <a:t>0,0</a:t>
            </a:r>
            <a:r>
              <a:rPr lang="ru-RU" sz="1500" dirty="0" smtClean="0">
                <a:latin typeface="Calibri" pitchFamily="34" charset="0"/>
              </a:rPr>
              <a:t> </a:t>
            </a:r>
            <a:endParaRPr lang="ru-RU" sz="1500" dirty="0">
              <a:latin typeface="Calibri" pitchFamily="34" charset="0"/>
            </a:endParaRPr>
          </a:p>
        </p:txBody>
      </p:sp>
      <p:sp>
        <p:nvSpPr>
          <p:cNvPr id="85" name="_s19488"/>
          <p:cNvSpPr>
            <a:spLocks noChangeArrowheads="1"/>
          </p:cNvSpPr>
          <p:nvPr/>
        </p:nvSpPr>
        <p:spPr bwMode="auto">
          <a:xfrm>
            <a:off x="7252648" y="5791200"/>
            <a:ext cx="914399" cy="674613"/>
          </a:xfrm>
          <a:prstGeom prst="roundRect">
            <a:avLst>
              <a:gd name="adj" fmla="val 16667"/>
            </a:avLst>
          </a:prstGeom>
          <a:solidFill>
            <a:schemeClr val="tx2">
              <a:lumMod val="25000"/>
            </a:schemeClr>
          </a:solidFill>
          <a:ln w="28575">
            <a:solidFill>
              <a:schemeClr val="tx2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ru-RU" sz="1300" dirty="0" smtClean="0">
                <a:latin typeface="Calibri" pitchFamily="34" charset="0"/>
                <a:cs typeface="Times New Roman" pitchFamily="18" charset="0"/>
              </a:rPr>
              <a:t>Иные МБТ</a:t>
            </a:r>
          </a:p>
          <a:p>
            <a:pPr algn="ctr">
              <a:defRPr/>
            </a:pPr>
            <a:r>
              <a:rPr lang="ru-RU" sz="1300" b="1" dirty="0" smtClean="0">
                <a:latin typeface="Calibri" pitchFamily="34" charset="0"/>
                <a:cs typeface="Times New Roman" pitchFamily="18" charset="0"/>
              </a:rPr>
              <a:t>0,0</a:t>
            </a:r>
            <a:r>
              <a:rPr lang="ru-RU" sz="1500" b="1" dirty="0" smtClean="0">
                <a:latin typeface="Calibri" pitchFamily="34" charset="0"/>
              </a:rPr>
              <a:t> </a:t>
            </a:r>
            <a:endParaRPr lang="ru-RU" sz="1500" b="1" dirty="0">
              <a:latin typeface="Calibri" pitchFamily="34" charset="0"/>
            </a:endParaRPr>
          </a:p>
        </p:txBody>
      </p:sp>
      <p:cxnSp>
        <p:nvCxnSpPr>
          <p:cNvPr id="95" name="_s19484"/>
          <p:cNvCxnSpPr>
            <a:cxnSpLocks noChangeShapeType="1"/>
            <a:stCxn id="85" idx="0"/>
            <a:endCxn id="31" idx="2"/>
          </p:cNvCxnSpPr>
          <p:nvPr/>
        </p:nvCxnSpPr>
        <p:spPr bwMode="auto">
          <a:xfrm rot="16200000" flipV="1">
            <a:off x="6718156" y="4799507"/>
            <a:ext cx="551342" cy="1432043"/>
          </a:xfrm>
          <a:prstGeom prst="bentConnector3">
            <a:avLst>
              <a:gd name="adj1" fmla="val 50000"/>
            </a:avLst>
          </a:prstGeom>
          <a:solidFill>
            <a:schemeClr val="tx2">
              <a:lumMod val="25000"/>
            </a:schemeClr>
          </a:solidFill>
          <a:ln w="28575">
            <a:solidFill>
              <a:schemeClr val="tx2">
                <a:lumMod val="25000"/>
              </a:schemeClr>
            </a:solidFill>
            <a:miter lim="800000"/>
            <a:headEnd/>
            <a:tailEnd/>
          </a:ln>
        </p:spPr>
      </p:cxnSp>
      <p:cxnSp>
        <p:nvCxnSpPr>
          <p:cNvPr id="104" name="_s19484"/>
          <p:cNvCxnSpPr>
            <a:cxnSpLocks noChangeShapeType="1"/>
            <a:stCxn id="34" idx="0"/>
            <a:endCxn id="31" idx="2"/>
          </p:cNvCxnSpPr>
          <p:nvPr/>
        </p:nvCxnSpPr>
        <p:spPr bwMode="auto">
          <a:xfrm rot="16200000" flipV="1">
            <a:off x="6241906" y="5275757"/>
            <a:ext cx="551342" cy="479543"/>
          </a:xfrm>
          <a:prstGeom prst="bentConnector3">
            <a:avLst>
              <a:gd name="adj1" fmla="val 50000"/>
            </a:avLst>
          </a:prstGeom>
          <a:solidFill>
            <a:schemeClr val="tx2">
              <a:lumMod val="25000"/>
            </a:schemeClr>
          </a:solidFill>
          <a:ln w="28575">
            <a:solidFill>
              <a:schemeClr val="tx2">
                <a:lumMod val="25000"/>
              </a:schemeClr>
            </a:solidFill>
            <a:miter lim="800000"/>
            <a:headEnd/>
            <a:tailEnd/>
          </a:ln>
        </p:spPr>
      </p:cxnSp>
      <p:cxnSp>
        <p:nvCxnSpPr>
          <p:cNvPr id="56" name="_s19484"/>
          <p:cNvCxnSpPr>
            <a:cxnSpLocks noChangeShapeType="1"/>
            <a:stCxn id="25" idx="0"/>
            <a:endCxn id="23" idx="2"/>
          </p:cNvCxnSpPr>
          <p:nvPr/>
        </p:nvCxnSpPr>
        <p:spPr bwMode="auto">
          <a:xfrm rot="5400000" flipH="1" flipV="1">
            <a:off x="1257934" y="5424375"/>
            <a:ext cx="491297" cy="242356"/>
          </a:xfrm>
          <a:prstGeom prst="bentConnector3">
            <a:avLst>
              <a:gd name="adj1" fmla="val 50000"/>
            </a:avLst>
          </a:prstGeom>
          <a:solidFill>
            <a:schemeClr val="tx2">
              <a:lumMod val="25000"/>
            </a:schemeClr>
          </a:solidFill>
          <a:ln w="28575">
            <a:solidFill>
              <a:schemeClr val="tx2">
                <a:lumMod val="25000"/>
              </a:schemeClr>
            </a:solidFill>
            <a:miter lim="800000"/>
            <a:headEnd/>
            <a:tailEnd/>
          </a:ln>
        </p:spPr>
      </p:cxnSp>
      <p:cxnSp>
        <p:nvCxnSpPr>
          <p:cNvPr id="63" name="_s19484"/>
          <p:cNvCxnSpPr>
            <a:cxnSpLocks noChangeShapeType="1"/>
            <a:stCxn id="26" idx="0"/>
            <a:endCxn id="23" idx="2"/>
          </p:cNvCxnSpPr>
          <p:nvPr/>
        </p:nvCxnSpPr>
        <p:spPr bwMode="auto">
          <a:xfrm rot="16200000" flipV="1">
            <a:off x="1682436" y="5242229"/>
            <a:ext cx="491297" cy="606648"/>
          </a:xfrm>
          <a:prstGeom prst="bentConnector3">
            <a:avLst>
              <a:gd name="adj1" fmla="val 50000"/>
            </a:avLst>
          </a:prstGeom>
          <a:solidFill>
            <a:schemeClr val="tx2">
              <a:lumMod val="25000"/>
            </a:schemeClr>
          </a:solidFill>
          <a:ln w="28575">
            <a:solidFill>
              <a:schemeClr val="tx2">
                <a:lumMod val="25000"/>
              </a:schemeClr>
            </a:solidFill>
            <a:miter lim="800000"/>
            <a:headEnd/>
            <a:tailEnd/>
          </a:ln>
        </p:spPr>
      </p:cxnSp>
      <p:cxnSp>
        <p:nvCxnSpPr>
          <p:cNvPr id="71" name="_s19482"/>
          <p:cNvCxnSpPr>
            <a:cxnSpLocks noChangeShapeType="1"/>
            <a:stCxn id="41" idx="0"/>
            <a:endCxn id="39" idx="2"/>
          </p:cNvCxnSpPr>
          <p:nvPr/>
        </p:nvCxnSpPr>
        <p:spPr bwMode="auto">
          <a:xfrm rot="16200000" flipV="1">
            <a:off x="3651606" y="1990446"/>
            <a:ext cx="438708" cy="1524000"/>
          </a:xfrm>
          <a:prstGeom prst="bentConnector3">
            <a:avLst>
              <a:gd name="adj1" fmla="val 50000"/>
            </a:avLst>
          </a:prstGeom>
          <a:solidFill>
            <a:schemeClr val="tx2">
              <a:lumMod val="25000"/>
            </a:schemeClr>
          </a:solidFill>
          <a:ln w="28575">
            <a:solidFill>
              <a:schemeClr val="tx2">
                <a:lumMod val="25000"/>
              </a:schemeClr>
            </a:solidFill>
            <a:miter lim="800000"/>
            <a:headEnd/>
            <a:tailEnd/>
          </a:ln>
        </p:spPr>
      </p:cxnSp>
      <p:cxnSp>
        <p:nvCxnSpPr>
          <p:cNvPr id="98" name="_s19484"/>
          <p:cNvCxnSpPr>
            <a:cxnSpLocks noChangeShapeType="1"/>
            <a:stCxn id="82" idx="0"/>
            <a:endCxn id="31" idx="2"/>
          </p:cNvCxnSpPr>
          <p:nvPr/>
        </p:nvCxnSpPr>
        <p:spPr bwMode="auto">
          <a:xfrm rot="16200000" flipV="1">
            <a:off x="7187582" y="4330081"/>
            <a:ext cx="551342" cy="2370895"/>
          </a:xfrm>
          <a:prstGeom prst="bentConnector3">
            <a:avLst>
              <a:gd name="adj1" fmla="val 50000"/>
            </a:avLst>
          </a:prstGeom>
          <a:solidFill>
            <a:schemeClr val="tx2">
              <a:lumMod val="25000"/>
            </a:schemeClr>
          </a:solidFill>
          <a:ln w="28575">
            <a:solidFill>
              <a:schemeClr val="tx2">
                <a:lumMod val="25000"/>
              </a:schemeClr>
            </a:solidFill>
            <a:miter lim="800000"/>
            <a:headEnd/>
            <a:tailEnd/>
          </a:ln>
        </p:spPr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Структура расходов 2022 год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(млн. руб.)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ctr"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ВСЕГО 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 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816,8</a:t>
            </a:r>
            <a:endParaRPr lang="ru-RU" sz="30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  <p:grpSp>
        <p:nvGrpSpPr>
          <p:cNvPr id="38" name="Группа 37"/>
          <p:cNvGrpSpPr/>
          <p:nvPr/>
        </p:nvGrpSpPr>
        <p:grpSpPr>
          <a:xfrm>
            <a:off x="151015" y="1752600"/>
            <a:ext cx="8840585" cy="4953001"/>
            <a:chOff x="113344" y="2799724"/>
            <a:chExt cx="8690102" cy="3385475"/>
          </a:xfrm>
          <a:solidFill>
            <a:schemeClr val="tx2">
              <a:lumMod val="25000"/>
            </a:schemeClr>
          </a:solidFill>
        </p:grpSpPr>
        <p:sp>
          <p:nvSpPr>
            <p:cNvPr id="44" name="_s20488"/>
            <p:cNvSpPr>
              <a:spLocks noChangeArrowheads="1"/>
            </p:cNvSpPr>
            <p:nvPr/>
          </p:nvSpPr>
          <p:spPr bwMode="auto">
            <a:xfrm>
              <a:off x="113345" y="2799724"/>
              <a:ext cx="4194564" cy="631035"/>
            </a:xfrm>
            <a:prstGeom prst="roundRect">
              <a:avLst>
                <a:gd name="adj" fmla="val 16667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300" dirty="0" smtClean="0">
                  <a:latin typeface="Calibri" pitchFamily="34" charset="0"/>
                </a:rPr>
                <a:t>Муниципальная программа </a:t>
              </a:r>
            </a:p>
            <a:p>
              <a:pPr algn="ctr">
                <a:defRPr/>
              </a:pPr>
              <a:r>
                <a:rPr lang="ru-RU" sz="1300" dirty="0" smtClean="0">
                  <a:latin typeface="Calibri" pitchFamily="34" charset="0"/>
                </a:rPr>
                <a:t>«Развитие </a:t>
              </a:r>
              <a:r>
                <a:rPr lang="ru-RU" sz="1300" dirty="0" smtClean="0">
                  <a:latin typeface="Calibri" pitchFamily="34" charset="0"/>
                </a:rPr>
                <a:t>образования» </a:t>
              </a:r>
              <a:r>
                <a:rPr lang="ru-RU" sz="1300" dirty="0" smtClean="0">
                  <a:latin typeface="Calibri" pitchFamily="34" charset="0"/>
                </a:rPr>
                <a:t>– </a:t>
              </a:r>
              <a:r>
                <a:rPr lang="ru-RU" sz="1300" dirty="0" smtClean="0">
                  <a:latin typeface="Calibri" pitchFamily="34" charset="0"/>
                </a:rPr>
                <a:t>401</a:t>
              </a:r>
              <a:r>
                <a:rPr lang="ru-RU" sz="1300" b="1" dirty="0" smtClean="0">
                  <a:latin typeface="Calibri" pitchFamily="34" charset="0"/>
                </a:rPr>
                <a:t>,6</a:t>
              </a:r>
              <a:endParaRPr lang="ru-RU" sz="1300" b="1" dirty="0">
                <a:latin typeface="Calibri" pitchFamily="34" charset="0"/>
              </a:endParaRPr>
            </a:p>
          </p:txBody>
        </p:sp>
        <p:sp>
          <p:nvSpPr>
            <p:cNvPr id="45" name="_s20489"/>
            <p:cNvSpPr>
              <a:spLocks noChangeArrowheads="1"/>
            </p:cNvSpPr>
            <p:nvPr/>
          </p:nvSpPr>
          <p:spPr bwMode="auto">
            <a:xfrm>
              <a:off x="113345" y="3489971"/>
              <a:ext cx="4194564" cy="710535"/>
            </a:xfrm>
            <a:prstGeom prst="roundRect">
              <a:avLst>
                <a:gd name="adj" fmla="val 16667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300" dirty="0" smtClean="0">
                  <a:latin typeface="Calibri" pitchFamily="34" charset="0"/>
                </a:rPr>
                <a:t>Муниципальные программы </a:t>
              </a:r>
              <a:endParaRPr lang="ru-RU" sz="1300" dirty="0" smtClean="0">
                <a:latin typeface="Calibri" pitchFamily="34" charset="0"/>
              </a:endParaRPr>
            </a:p>
            <a:p>
              <a:pPr algn="ctr">
                <a:defRPr/>
              </a:pPr>
              <a:r>
                <a:rPr lang="ru-RU" sz="1300" dirty="0" smtClean="0">
                  <a:latin typeface="Calibri" pitchFamily="34" charset="0"/>
                </a:rPr>
                <a:t>«Развитие </a:t>
              </a:r>
              <a:r>
                <a:rPr lang="ru-RU" sz="1300" dirty="0" smtClean="0">
                  <a:latin typeface="Calibri" pitchFamily="34" charset="0"/>
                </a:rPr>
                <a:t>культуры» </a:t>
              </a:r>
              <a:r>
                <a:rPr lang="ru-RU" sz="1300" dirty="0" smtClean="0">
                  <a:latin typeface="Calibri" pitchFamily="34" charset="0"/>
                </a:rPr>
                <a:t>– </a:t>
              </a:r>
              <a:r>
                <a:rPr lang="ru-RU" sz="1300" dirty="0" smtClean="0">
                  <a:latin typeface="Calibri" pitchFamily="34" charset="0"/>
                </a:rPr>
                <a:t>15</a:t>
              </a:r>
              <a:r>
                <a:rPr lang="ru-RU" sz="1300" b="1" dirty="0" smtClean="0">
                  <a:latin typeface="Calibri" pitchFamily="34" charset="0"/>
                </a:rPr>
                <a:t>,8</a:t>
              </a:r>
            </a:p>
            <a:p>
              <a:pPr algn="ctr">
                <a:defRPr/>
              </a:pPr>
              <a:r>
                <a:rPr lang="ru-RU" sz="1300" dirty="0">
                  <a:latin typeface="Calibri" pitchFamily="34" charset="0"/>
                </a:rPr>
                <a:t>"Молодежь Суоярвского </a:t>
              </a:r>
              <a:r>
                <a:rPr lang="ru-RU" sz="1300" dirty="0" smtClean="0">
                  <a:latin typeface="Calibri" pitchFamily="34" charset="0"/>
                </a:rPr>
                <a:t>района« – 0,1</a:t>
              </a:r>
            </a:p>
            <a:p>
              <a:pPr algn="ctr">
                <a:defRPr/>
              </a:pPr>
              <a:r>
                <a:rPr lang="ru-RU" sz="1300" dirty="0" smtClean="0">
                  <a:latin typeface="Calibri" pitchFamily="34" charset="0"/>
                </a:rPr>
                <a:t>Ветеран – 0,1</a:t>
              </a:r>
              <a:endParaRPr lang="ru-RU" sz="1300" dirty="0">
                <a:latin typeface="Calibri" pitchFamily="34" charset="0"/>
              </a:endParaRPr>
            </a:p>
          </p:txBody>
        </p:sp>
        <p:sp>
          <p:nvSpPr>
            <p:cNvPr id="46" name="_s20490"/>
            <p:cNvSpPr>
              <a:spLocks noChangeArrowheads="1"/>
            </p:cNvSpPr>
            <p:nvPr/>
          </p:nvSpPr>
          <p:spPr bwMode="auto">
            <a:xfrm>
              <a:off x="4459076" y="4264363"/>
              <a:ext cx="4344370" cy="1506357"/>
            </a:xfrm>
            <a:prstGeom prst="roundRect">
              <a:avLst>
                <a:gd name="adj" fmla="val 16667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300" dirty="0" smtClean="0">
                  <a:latin typeface="Calibri" pitchFamily="34" charset="0"/>
                </a:rPr>
                <a:t>Муниципальные программы</a:t>
              </a:r>
              <a:endParaRPr lang="ru-RU" sz="1300" dirty="0" smtClean="0">
                <a:latin typeface="Calibri" pitchFamily="34" charset="0"/>
              </a:endParaRPr>
            </a:p>
            <a:p>
              <a:pPr algn="ctr">
                <a:defRPr/>
              </a:pPr>
              <a:r>
                <a:rPr lang="ru-RU" sz="1300" dirty="0">
                  <a:latin typeface="Calibri" pitchFamily="34" charset="0"/>
                </a:rPr>
                <a:t>«Профилактика правонарушений и </a:t>
              </a:r>
              <a:r>
                <a:rPr lang="ru-RU" sz="1300" dirty="0" smtClean="0">
                  <a:latin typeface="Calibri" pitchFamily="34" charset="0"/>
                </a:rPr>
                <a:t>преступлений</a:t>
              </a:r>
            </a:p>
            <a:p>
              <a:pPr algn="ctr">
                <a:defRPr/>
              </a:pPr>
              <a:r>
                <a:rPr lang="ru-RU" sz="1300" dirty="0" smtClean="0">
                  <a:latin typeface="Calibri" pitchFamily="34" charset="0"/>
                </a:rPr>
                <a:t> </a:t>
              </a:r>
              <a:r>
                <a:rPr lang="ru-RU" sz="1300" dirty="0">
                  <a:latin typeface="Calibri" pitchFamily="34" charset="0"/>
                </a:rPr>
                <a:t>в Суоярвском  районе»; «Обеспечение  безопасности </a:t>
              </a:r>
              <a:endParaRPr lang="ru-RU" sz="1300" dirty="0" smtClean="0">
                <a:latin typeface="Calibri" pitchFamily="34" charset="0"/>
              </a:endParaRPr>
            </a:p>
            <a:p>
              <a:pPr algn="ctr">
                <a:defRPr/>
              </a:pPr>
              <a:r>
                <a:rPr lang="ru-RU" sz="1300" dirty="0" smtClean="0">
                  <a:latin typeface="Calibri" pitchFamily="34" charset="0"/>
                </a:rPr>
                <a:t>жизнедеятельности населения </a:t>
              </a:r>
              <a:r>
                <a:rPr lang="ru-RU" sz="1300" dirty="0">
                  <a:latin typeface="Calibri" pitchFamily="34" charset="0"/>
                </a:rPr>
                <a:t>МО "Суоярвский район»; </a:t>
              </a:r>
              <a:endParaRPr lang="ru-RU" sz="1300" dirty="0" smtClean="0">
                <a:latin typeface="Calibri" pitchFamily="34" charset="0"/>
              </a:endParaRPr>
            </a:p>
            <a:p>
              <a:pPr algn="ctr">
                <a:defRPr/>
              </a:pPr>
              <a:r>
                <a:rPr lang="ru-RU" sz="1300" dirty="0" smtClean="0">
                  <a:latin typeface="Calibri" pitchFamily="34" charset="0"/>
                </a:rPr>
                <a:t>Профилактика терроризма </a:t>
              </a:r>
              <a:r>
                <a:rPr lang="ru-RU" sz="1300" dirty="0">
                  <a:latin typeface="Calibri" pitchFamily="34" charset="0"/>
                </a:rPr>
                <a:t>и </a:t>
              </a:r>
              <a:r>
                <a:rPr lang="ru-RU" sz="1300" dirty="0" smtClean="0">
                  <a:latin typeface="Calibri" pitchFamily="34" charset="0"/>
                </a:rPr>
                <a:t>экстремизма</a:t>
              </a:r>
              <a:r>
                <a:rPr lang="ru-RU" sz="1300" dirty="0">
                  <a:latin typeface="Calibri" pitchFamily="34" charset="0"/>
                </a:rPr>
                <a:t>, </a:t>
              </a:r>
              <a:r>
                <a:rPr lang="ru-RU" sz="1300" dirty="0" smtClean="0">
                  <a:latin typeface="Calibri" pitchFamily="34" charset="0"/>
                </a:rPr>
                <a:t>а </a:t>
              </a:r>
              <a:r>
                <a:rPr lang="ru-RU" sz="1300" dirty="0">
                  <a:latin typeface="Calibri" pitchFamily="34" charset="0"/>
                </a:rPr>
                <a:t>также </a:t>
              </a:r>
              <a:endParaRPr lang="ru-RU" sz="1300" dirty="0" smtClean="0">
                <a:latin typeface="Calibri" pitchFamily="34" charset="0"/>
              </a:endParaRPr>
            </a:p>
            <a:p>
              <a:pPr algn="ctr">
                <a:defRPr/>
              </a:pPr>
              <a:r>
                <a:rPr lang="ru-RU" sz="1300" dirty="0" smtClean="0">
                  <a:latin typeface="Calibri" pitchFamily="34" charset="0"/>
                </a:rPr>
                <a:t>минимизация </a:t>
              </a:r>
              <a:r>
                <a:rPr lang="ru-RU" sz="1300" dirty="0">
                  <a:latin typeface="Calibri" pitchFamily="34" charset="0"/>
                </a:rPr>
                <a:t>и (или) </a:t>
              </a:r>
              <a:r>
                <a:rPr lang="ru-RU" sz="1300" dirty="0" smtClean="0">
                  <a:latin typeface="Calibri" pitchFamily="34" charset="0"/>
                </a:rPr>
                <a:t>ликвидация </a:t>
              </a:r>
              <a:r>
                <a:rPr lang="ru-RU" sz="1300" dirty="0">
                  <a:latin typeface="Calibri" pitchFamily="34" charset="0"/>
                </a:rPr>
                <a:t>последствий </a:t>
              </a:r>
              <a:endParaRPr lang="ru-RU" sz="1300" dirty="0" smtClean="0">
                <a:latin typeface="Calibri" pitchFamily="34" charset="0"/>
              </a:endParaRPr>
            </a:p>
            <a:p>
              <a:pPr algn="ctr">
                <a:defRPr/>
              </a:pPr>
              <a:r>
                <a:rPr lang="ru-RU" sz="1300" dirty="0" smtClean="0">
                  <a:latin typeface="Calibri" pitchFamily="34" charset="0"/>
                </a:rPr>
                <a:t>его </a:t>
              </a:r>
              <a:r>
                <a:rPr lang="ru-RU" sz="1300" dirty="0">
                  <a:latin typeface="Calibri" pitchFamily="34" charset="0"/>
                </a:rPr>
                <a:t>проявления на территории  МО "Суоярвский район </a:t>
              </a:r>
              <a:r>
                <a:rPr lang="ru-RU" sz="1300" dirty="0" smtClean="0">
                  <a:latin typeface="Calibri" pitchFamily="34" charset="0"/>
                </a:rPr>
                <a:t>– </a:t>
              </a:r>
              <a:r>
                <a:rPr lang="ru-RU" sz="1300" dirty="0" smtClean="0">
                  <a:latin typeface="Calibri" pitchFamily="34" charset="0"/>
                </a:rPr>
                <a:t>0,1</a:t>
              </a:r>
              <a:endParaRPr lang="ru-RU" sz="1300" b="1" dirty="0">
                <a:latin typeface="Calibri" pitchFamily="34" charset="0"/>
              </a:endParaRPr>
            </a:p>
          </p:txBody>
        </p:sp>
        <p:sp>
          <p:nvSpPr>
            <p:cNvPr id="47" name="_s20496"/>
            <p:cNvSpPr>
              <a:spLocks noChangeArrowheads="1"/>
            </p:cNvSpPr>
            <p:nvPr/>
          </p:nvSpPr>
          <p:spPr bwMode="auto">
            <a:xfrm>
              <a:off x="113345" y="4249113"/>
              <a:ext cx="4194564" cy="620457"/>
            </a:xfrm>
            <a:prstGeom prst="roundRect">
              <a:avLst>
                <a:gd name="adj" fmla="val 16667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250" dirty="0" smtClean="0">
                  <a:latin typeface="Calibri" pitchFamily="34" charset="0"/>
                </a:rPr>
                <a:t>Муниципальная программа </a:t>
              </a:r>
            </a:p>
            <a:p>
              <a:pPr algn="ctr">
                <a:defRPr/>
              </a:pPr>
              <a:r>
                <a:rPr lang="ru-RU" sz="1250" dirty="0" smtClean="0">
                  <a:latin typeface="Calibri" pitchFamily="34" charset="0"/>
                </a:rPr>
                <a:t>«Осуществление полномочий местной администрацией»</a:t>
              </a:r>
            </a:p>
            <a:p>
              <a:pPr algn="ctr">
                <a:defRPr/>
              </a:pPr>
              <a:r>
                <a:rPr lang="ru-RU" sz="1300" dirty="0" smtClean="0">
                  <a:latin typeface="Calibri" pitchFamily="34" charset="0"/>
                </a:rPr>
                <a:t> </a:t>
              </a:r>
              <a:r>
                <a:rPr lang="ru-RU" sz="1300" dirty="0" smtClean="0">
                  <a:latin typeface="Calibri" pitchFamily="34" charset="0"/>
                </a:rPr>
                <a:t>– </a:t>
              </a:r>
              <a:r>
                <a:rPr lang="ru-RU" sz="1300" dirty="0" smtClean="0">
                  <a:latin typeface="Calibri" pitchFamily="34" charset="0"/>
                </a:rPr>
                <a:t>1 360</a:t>
              </a:r>
              <a:r>
                <a:rPr lang="ru-RU" sz="1300" b="1" dirty="0" smtClean="0">
                  <a:latin typeface="Calibri" pitchFamily="34" charset="0"/>
                </a:rPr>
                <a:t>,1</a:t>
              </a:r>
              <a:endParaRPr lang="ru-RU" sz="1300" b="1" dirty="0">
                <a:latin typeface="Calibri" pitchFamily="34" charset="0"/>
              </a:endParaRPr>
            </a:p>
          </p:txBody>
        </p:sp>
        <p:sp>
          <p:nvSpPr>
            <p:cNvPr id="48" name="_s20510"/>
            <p:cNvSpPr>
              <a:spLocks noChangeArrowheads="1"/>
            </p:cNvSpPr>
            <p:nvPr/>
          </p:nvSpPr>
          <p:spPr bwMode="auto">
            <a:xfrm>
              <a:off x="113344" y="5652299"/>
              <a:ext cx="4195926" cy="532900"/>
            </a:xfrm>
            <a:prstGeom prst="roundRect">
              <a:avLst>
                <a:gd name="adj" fmla="val 16667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300" dirty="0" smtClean="0">
                  <a:latin typeface="Calibri" pitchFamily="34" charset="0"/>
                </a:rPr>
                <a:t>Муниципальная программа «Управление </a:t>
              </a:r>
            </a:p>
            <a:p>
              <a:pPr algn="ctr">
                <a:defRPr/>
              </a:pPr>
              <a:r>
                <a:rPr lang="ru-RU" sz="1300" dirty="0" smtClean="0">
                  <a:latin typeface="Calibri" pitchFamily="34" charset="0"/>
                </a:rPr>
                <a:t>муниципальными </a:t>
              </a:r>
              <a:r>
                <a:rPr lang="ru-RU" sz="1300" dirty="0" smtClean="0">
                  <a:latin typeface="Calibri" pitchFamily="34" charset="0"/>
                </a:rPr>
                <a:t>финансами» </a:t>
              </a:r>
              <a:r>
                <a:rPr lang="ru-RU" sz="1300" dirty="0" smtClean="0">
                  <a:latin typeface="Calibri" pitchFamily="34" charset="0"/>
                </a:rPr>
                <a:t>– </a:t>
              </a:r>
              <a:r>
                <a:rPr lang="ru-RU" sz="1300" dirty="0" smtClean="0">
                  <a:latin typeface="Calibri" pitchFamily="34" charset="0"/>
                </a:rPr>
                <a:t>16,6</a:t>
              </a:r>
              <a:endParaRPr lang="ru-RU" sz="1300" b="1" dirty="0">
                <a:latin typeface="Calibri" pitchFamily="34" charset="0"/>
              </a:endParaRPr>
            </a:p>
          </p:txBody>
        </p:sp>
        <p:sp>
          <p:nvSpPr>
            <p:cNvPr id="55" name="_s20506"/>
            <p:cNvSpPr>
              <a:spLocks noChangeArrowheads="1"/>
            </p:cNvSpPr>
            <p:nvPr/>
          </p:nvSpPr>
          <p:spPr bwMode="auto">
            <a:xfrm>
              <a:off x="113345" y="4921603"/>
              <a:ext cx="4194564" cy="682089"/>
            </a:xfrm>
            <a:prstGeom prst="roundRect">
              <a:avLst>
                <a:gd name="adj" fmla="val 16667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300" dirty="0" smtClean="0">
                  <a:latin typeface="Calibri" pitchFamily="34" charset="0"/>
                </a:rPr>
                <a:t>Муниципальная программа </a:t>
              </a:r>
            </a:p>
            <a:p>
              <a:pPr algn="ctr">
                <a:defRPr/>
              </a:pPr>
              <a:r>
                <a:rPr lang="ru-RU" sz="1300" dirty="0" smtClean="0">
                  <a:latin typeface="Calibri" pitchFamily="34" charset="0"/>
                </a:rPr>
                <a:t>«Развитие </a:t>
              </a:r>
              <a:r>
                <a:rPr lang="ru-RU" sz="1300" dirty="0">
                  <a:latin typeface="Calibri" pitchFamily="34" charset="0"/>
                </a:rPr>
                <a:t>физической культуры и спорта в </a:t>
              </a:r>
              <a:r>
                <a:rPr lang="ru-RU" sz="1300" dirty="0" smtClean="0">
                  <a:latin typeface="Calibri" pitchFamily="34" charset="0"/>
                </a:rPr>
                <a:t>Суоярвском</a:t>
              </a:r>
            </a:p>
            <a:p>
              <a:pPr algn="ctr">
                <a:defRPr/>
              </a:pPr>
              <a:r>
                <a:rPr lang="ru-RU" sz="1300" dirty="0" smtClean="0">
                  <a:latin typeface="Calibri" pitchFamily="34" charset="0"/>
                </a:rPr>
                <a:t> </a:t>
              </a:r>
              <a:r>
                <a:rPr lang="ru-RU" sz="1300" dirty="0">
                  <a:latin typeface="Calibri" pitchFamily="34" charset="0"/>
                </a:rPr>
                <a:t>муниципальном </a:t>
              </a:r>
              <a:r>
                <a:rPr lang="ru-RU" sz="1300" dirty="0" smtClean="0">
                  <a:latin typeface="Calibri" pitchFamily="34" charset="0"/>
                </a:rPr>
                <a:t>районе» </a:t>
              </a:r>
              <a:r>
                <a:rPr lang="ru-RU" sz="1300" dirty="0" smtClean="0">
                  <a:latin typeface="Calibri" pitchFamily="34" charset="0"/>
                </a:rPr>
                <a:t>– </a:t>
              </a:r>
              <a:r>
                <a:rPr lang="ru-RU" sz="1300" dirty="0" smtClean="0">
                  <a:latin typeface="Calibri" pitchFamily="34" charset="0"/>
                </a:rPr>
                <a:t>22</a:t>
              </a:r>
              <a:r>
                <a:rPr lang="ru-RU" sz="1300" b="1" dirty="0" smtClean="0">
                  <a:latin typeface="Calibri" pitchFamily="34" charset="0"/>
                </a:rPr>
                <a:t>,0</a:t>
              </a:r>
              <a:endParaRPr lang="ru-RU" sz="1300" b="1" dirty="0">
                <a:latin typeface="Calibri" pitchFamily="34" charset="0"/>
              </a:endParaRPr>
            </a:p>
          </p:txBody>
        </p:sp>
        <p:sp>
          <p:nvSpPr>
            <p:cNvPr id="56" name="_s20489"/>
            <p:cNvSpPr>
              <a:spLocks noChangeArrowheads="1"/>
            </p:cNvSpPr>
            <p:nvPr/>
          </p:nvSpPr>
          <p:spPr bwMode="auto">
            <a:xfrm>
              <a:off x="4459076" y="3494617"/>
              <a:ext cx="4344370" cy="690520"/>
            </a:xfrm>
            <a:prstGeom prst="roundRect">
              <a:avLst>
                <a:gd name="adj" fmla="val 16667"/>
              </a:avLst>
            </a:prstGeom>
            <a:grpFill/>
            <a:ln w="28575">
              <a:solidFill>
                <a:schemeClr val="tx2">
                  <a:lumMod val="25000"/>
                </a:schemeClr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300" dirty="0" smtClean="0">
                  <a:latin typeface="Calibri" pitchFamily="34" charset="0"/>
                </a:rPr>
                <a:t>Муниципальная программа </a:t>
              </a:r>
            </a:p>
            <a:p>
              <a:pPr algn="ctr">
                <a:defRPr/>
              </a:pPr>
              <a:r>
                <a:rPr lang="ru-RU" sz="1300" dirty="0" smtClean="0">
                  <a:latin typeface="Calibri" pitchFamily="34" charset="0"/>
                </a:rPr>
                <a:t>«Развитие и поддержка </a:t>
              </a:r>
              <a:r>
                <a:rPr lang="ru-RU" sz="1300" dirty="0" smtClean="0">
                  <a:latin typeface="Calibri" pitchFamily="34" charset="0"/>
                </a:rPr>
                <a:t>малого  и среднего </a:t>
              </a:r>
            </a:p>
            <a:p>
              <a:pPr algn="ctr">
                <a:defRPr/>
              </a:pPr>
              <a:r>
                <a:rPr lang="ru-RU" sz="1300" dirty="0" smtClean="0">
                  <a:latin typeface="Calibri" pitchFamily="34" charset="0"/>
                </a:rPr>
                <a:t>предпринимательства  в </a:t>
              </a:r>
              <a:r>
                <a:rPr lang="ru-RU" sz="1300" dirty="0" smtClean="0">
                  <a:latin typeface="Calibri" pitchFamily="34" charset="0"/>
                </a:rPr>
                <a:t>Суоярвском </a:t>
              </a:r>
              <a:endParaRPr lang="ru-RU" sz="1300" dirty="0" smtClean="0">
                <a:latin typeface="Calibri" pitchFamily="34" charset="0"/>
              </a:endParaRPr>
            </a:p>
            <a:p>
              <a:pPr algn="ctr">
                <a:defRPr/>
              </a:pPr>
              <a:r>
                <a:rPr lang="ru-RU" sz="1300" dirty="0" smtClean="0">
                  <a:latin typeface="Calibri" pitchFamily="34" charset="0"/>
                </a:rPr>
                <a:t>муниципальном районе» – </a:t>
              </a:r>
              <a:r>
                <a:rPr lang="ru-RU" sz="1300" b="1" dirty="0" smtClean="0">
                  <a:latin typeface="Calibri" pitchFamily="34" charset="0"/>
                </a:rPr>
                <a:t>0,2</a:t>
              </a:r>
              <a:endParaRPr lang="ru-RU" sz="1300" b="1" dirty="0"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5597</TotalTime>
  <Words>749</Words>
  <Application>Microsoft Office PowerPoint</Application>
  <PresentationFormat>Экран (4:3)</PresentationFormat>
  <Paragraphs>302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Tahoma</vt:lpstr>
      <vt:lpstr>Times New Roman</vt:lpstr>
      <vt:lpstr>Wingdings</vt:lpstr>
      <vt:lpstr>Текстура</vt:lpstr>
      <vt:lpstr>Презентация PowerPoint</vt:lpstr>
      <vt:lpstr>Структура доходов (млн. руб.)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Чекеева Надежда Викторовна</dc:creator>
  <cp:lastModifiedBy>User</cp:lastModifiedBy>
  <cp:revision>656</cp:revision>
  <cp:lastPrinted>1601-01-01T00:00:00Z</cp:lastPrinted>
  <dcterms:created xsi:type="dcterms:W3CDTF">1601-01-01T00:00:00Z</dcterms:created>
  <dcterms:modified xsi:type="dcterms:W3CDTF">2021-12-09T13:26:48Z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